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57" r:id="rId1"/>
  </p:sldMasterIdLst>
  <p:notesMasterIdLst>
    <p:notesMasterId r:id="rId3"/>
  </p:notesMasterIdLst>
  <p:handoutMasterIdLst>
    <p:handoutMasterId r:id="rId4"/>
  </p:handoutMasterIdLst>
  <p:sldIdLst>
    <p:sldId id="256" r:id="rId2"/>
  </p:sldIdLst>
  <p:sldSz cx="43891200" cy="32918400"/>
  <p:notesSz cx="6858000" cy="9144000"/>
  <p:embeddedFontLst>
    <p:embeddedFont>
      <p:font typeface="Cambria" panose="02040503050406030204" pitchFamily="18" charset="0"/>
      <p:regular r:id="rId5"/>
      <p:bold r:id="rId6"/>
      <p:italic r:id="rId7"/>
      <p:boldItalic r:id="rId8"/>
    </p:embeddedFont>
    <p:embeddedFont>
      <p:font typeface="Calibri" panose="020F0502020204030204" pitchFamily="34" charset="0"/>
      <p:regular r:id="rId9"/>
      <p:bold r:id="rId10"/>
      <p:italic r:id="rId11"/>
      <p:boldItalic r:id="rId12"/>
    </p:embeddedFont>
    <p:embeddedFont>
      <p:font typeface="ＭＳ Ｐゴシック" panose="020B0600070205080204" pitchFamily="34" charset="-128"/>
      <p:regular r:id="rId13"/>
    </p:embeddedFont>
  </p:embeddedFontLst>
  <p:defaultTextStyle>
    <a:defPPr>
      <a:defRPr lang="en-US"/>
    </a:defPPr>
    <a:lvl1pPr algn="l" defTabSz="2194534" rtl="0" fontAlgn="base">
      <a:spcBef>
        <a:spcPct val="0"/>
      </a:spcBef>
      <a:spcAft>
        <a:spcPct val="0"/>
      </a:spcAft>
      <a:defRPr kern="1200">
        <a:solidFill>
          <a:schemeClr val="tx1"/>
        </a:solidFill>
        <a:latin typeface="Arial" charset="0"/>
        <a:ea typeface="ＭＳ Ｐゴシック" pitchFamily="34" charset="-128"/>
        <a:cs typeface="+mn-cs"/>
      </a:defRPr>
    </a:lvl1pPr>
    <a:lvl2pPr marL="2194534" algn="l" defTabSz="2194534" rtl="0" fontAlgn="base">
      <a:spcBef>
        <a:spcPct val="0"/>
      </a:spcBef>
      <a:spcAft>
        <a:spcPct val="0"/>
      </a:spcAft>
      <a:defRPr kern="1200">
        <a:solidFill>
          <a:schemeClr val="tx1"/>
        </a:solidFill>
        <a:latin typeface="Arial" charset="0"/>
        <a:ea typeface="ＭＳ Ｐゴシック" pitchFamily="34" charset="-128"/>
        <a:cs typeface="+mn-cs"/>
      </a:defRPr>
    </a:lvl2pPr>
    <a:lvl3pPr marL="4389068" algn="l" defTabSz="2194534" rtl="0" fontAlgn="base">
      <a:spcBef>
        <a:spcPct val="0"/>
      </a:spcBef>
      <a:spcAft>
        <a:spcPct val="0"/>
      </a:spcAft>
      <a:defRPr kern="1200">
        <a:solidFill>
          <a:schemeClr val="tx1"/>
        </a:solidFill>
        <a:latin typeface="Arial" charset="0"/>
        <a:ea typeface="ＭＳ Ｐゴシック" pitchFamily="34" charset="-128"/>
        <a:cs typeface="+mn-cs"/>
      </a:defRPr>
    </a:lvl3pPr>
    <a:lvl4pPr marL="6583602" algn="l" defTabSz="2194534" rtl="0" fontAlgn="base">
      <a:spcBef>
        <a:spcPct val="0"/>
      </a:spcBef>
      <a:spcAft>
        <a:spcPct val="0"/>
      </a:spcAft>
      <a:defRPr kern="1200">
        <a:solidFill>
          <a:schemeClr val="tx1"/>
        </a:solidFill>
        <a:latin typeface="Arial" charset="0"/>
        <a:ea typeface="ＭＳ Ｐゴシック" pitchFamily="34" charset="-128"/>
        <a:cs typeface="+mn-cs"/>
      </a:defRPr>
    </a:lvl4pPr>
    <a:lvl5pPr marL="8778137" algn="l" defTabSz="2194534" rtl="0" fontAlgn="base">
      <a:spcBef>
        <a:spcPct val="0"/>
      </a:spcBef>
      <a:spcAft>
        <a:spcPct val="0"/>
      </a:spcAft>
      <a:defRPr kern="1200">
        <a:solidFill>
          <a:schemeClr val="tx1"/>
        </a:solidFill>
        <a:latin typeface="Arial" charset="0"/>
        <a:ea typeface="ＭＳ Ｐゴシック" pitchFamily="34" charset="-128"/>
        <a:cs typeface="+mn-cs"/>
      </a:defRPr>
    </a:lvl5pPr>
    <a:lvl6pPr marL="10972672" algn="l" defTabSz="4389068" rtl="0" eaLnBrk="1" latinLnBrk="0" hangingPunct="1">
      <a:defRPr kern="1200">
        <a:solidFill>
          <a:schemeClr val="tx1"/>
        </a:solidFill>
        <a:latin typeface="Arial" charset="0"/>
        <a:ea typeface="ＭＳ Ｐゴシック" pitchFamily="34" charset="-128"/>
        <a:cs typeface="+mn-cs"/>
      </a:defRPr>
    </a:lvl6pPr>
    <a:lvl7pPr marL="13167206" algn="l" defTabSz="4389068" rtl="0" eaLnBrk="1" latinLnBrk="0" hangingPunct="1">
      <a:defRPr kern="1200">
        <a:solidFill>
          <a:schemeClr val="tx1"/>
        </a:solidFill>
        <a:latin typeface="Arial" charset="0"/>
        <a:ea typeface="ＭＳ Ｐゴシック" pitchFamily="34" charset="-128"/>
        <a:cs typeface="+mn-cs"/>
      </a:defRPr>
    </a:lvl7pPr>
    <a:lvl8pPr marL="15361740" algn="l" defTabSz="4389068" rtl="0" eaLnBrk="1" latinLnBrk="0" hangingPunct="1">
      <a:defRPr kern="1200">
        <a:solidFill>
          <a:schemeClr val="tx1"/>
        </a:solidFill>
        <a:latin typeface="Arial" charset="0"/>
        <a:ea typeface="ＭＳ Ｐゴシック" pitchFamily="34" charset="-128"/>
        <a:cs typeface="+mn-cs"/>
      </a:defRPr>
    </a:lvl8pPr>
    <a:lvl9pPr marL="17556274" algn="l" defTabSz="4389068"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50"/>
    <a:srgbClr val="C41230"/>
    <a:srgbClr val="0070C0"/>
    <a:srgbClr val="E09112"/>
    <a:srgbClr val="31BAFD"/>
    <a:srgbClr val="F1543F"/>
    <a:srgbClr val="324A5E"/>
    <a:srgbClr val="E57112"/>
    <a:srgbClr val="4BACC6"/>
    <a:srgbClr val="D996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autoAdjust="0"/>
    <p:restoredTop sz="92069" autoAdjust="0"/>
  </p:normalViewPr>
  <p:slideViewPr>
    <p:cSldViewPr snapToGrid="0" snapToObjects="1">
      <p:cViewPr varScale="1">
        <p:scale>
          <a:sx n="23" d="100"/>
          <a:sy n="23" d="100"/>
        </p:scale>
        <p:origin x="1020" y="114"/>
      </p:cViewPr>
      <p:guideLst>
        <p:guide orient="horz" pos="10368"/>
        <p:guide pos="13824"/>
      </p:guideLst>
    </p:cSldViewPr>
  </p:slideViewPr>
  <p:outlineViewPr>
    <p:cViewPr>
      <p:scale>
        <a:sx n="33" d="100"/>
        <a:sy n="33" d="100"/>
      </p:scale>
      <p:origin x="0" y="0"/>
    </p:cViewPr>
  </p:outlineViewPr>
  <p:notesTextViewPr>
    <p:cViewPr>
      <p:scale>
        <a:sx n="75" d="100"/>
        <a:sy n="75" d="100"/>
      </p:scale>
      <p:origin x="0" y="0"/>
    </p:cViewPr>
  </p:notesTextViewPr>
  <p:notesViewPr>
    <p:cSldViewPr snapToGrid="0" snapToObjects="1">
      <p:cViewPr varScale="1">
        <p:scale>
          <a:sx n="101" d="100"/>
          <a:sy n="101"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61186C1-2136-4F5C-81C5-7E7D5B4818E4}" type="datetimeFigureOut">
              <a:rPr lang="en-US" smtClean="0"/>
              <a:t>2/1/2017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24E169-9EE6-400B-8489-6CA7AC8B5725}" type="slidenum">
              <a:rPr lang="en-US" smtClean="0"/>
              <a:t>‹#›</a:t>
            </a:fld>
            <a:endParaRPr lang="en-US"/>
          </a:p>
        </p:txBody>
      </p:sp>
    </p:spTree>
    <p:extLst>
      <p:ext uri="{BB962C8B-B14F-4D97-AF65-F5344CB8AC3E}">
        <p14:creationId xmlns:p14="http://schemas.microsoft.com/office/powerpoint/2010/main" val="13430154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111" charset="0"/>
                <a:ea typeface="ＭＳ Ｐゴシック" pitchFamily="-111" charset="-128"/>
                <a:cs typeface="ＭＳ Ｐゴシック" pitchFamily="-111" charset="-128"/>
              </a:defRPr>
            </a:lvl1pPr>
          </a:lstStyle>
          <a:p>
            <a:pPr>
              <a:defRPr/>
            </a:pPr>
            <a:fld id="{5CED8F03-33F9-49DD-B78E-DE1AC6832885}" type="datetimeFigureOut">
              <a:rPr lang="en-US"/>
              <a:pPr>
                <a:defRPr/>
              </a:pPr>
              <a:t>2/1/2017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111" charset="0"/>
                <a:ea typeface="ＭＳ Ｐゴシック" pitchFamily="-111" charset="-128"/>
                <a:cs typeface="ＭＳ Ｐゴシック" pitchFamily="-111" charset="-128"/>
              </a:defRPr>
            </a:lvl1pPr>
          </a:lstStyle>
          <a:p>
            <a:pPr>
              <a:defRPr/>
            </a:pPr>
            <a:fld id="{E535B096-6CBE-4AB3-9529-5688244F2DCE}" type="slidenum">
              <a:rPr lang="en-US"/>
              <a:pPr>
                <a:defRPr/>
              </a:pPr>
              <a:t>‹#›</a:t>
            </a:fld>
            <a:endParaRPr lang="en-US"/>
          </a:p>
        </p:txBody>
      </p:sp>
    </p:spTree>
    <p:extLst>
      <p:ext uri="{BB962C8B-B14F-4D97-AF65-F5344CB8AC3E}">
        <p14:creationId xmlns:p14="http://schemas.microsoft.com/office/powerpoint/2010/main" val="151204090"/>
      </p:ext>
    </p:extLst>
  </p:cSld>
  <p:clrMap bg1="lt1" tx1="dk1" bg2="lt2" tx2="dk2" accent1="accent1" accent2="accent2" accent3="accent3" accent4="accent4" accent5="accent5" accent6="accent6" hlink="hlink" folHlink="folHlink"/>
  <p:notesStyle>
    <a:lvl1pPr algn="l" defTabSz="2194534" rtl="0" eaLnBrk="0" fontAlgn="base" hangingPunct="0">
      <a:spcBef>
        <a:spcPct val="30000"/>
      </a:spcBef>
      <a:spcAft>
        <a:spcPct val="0"/>
      </a:spcAft>
      <a:defRPr sz="5800" kern="1200">
        <a:solidFill>
          <a:schemeClr val="tx1"/>
        </a:solidFill>
        <a:latin typeface="+mn-lt"/>
        <a:ea typeface="+mn-ea"/>
        <a:cs typeface="+mn-cs"/>
      </a:defRPr>
    </a:lvl1pPr>
    <a:lvl2pPr marL="2194534" algn="l" defTabSz="2194534" rtl="0" eaLnBrk="0" fontAlgn="base" hangingPunct="0">
      <a:spcBef>
        <a:spcPct val="30000"/>
      </a:spcBef>
      <a:spcAft>
        <a:spcPct val="0"/>
      </a:spcAft>
      <a:defRPr sz="5800" kern="1200">
        <a:solidFill>
          <a:schemeClr val="tx1"/>
        </a:solidFill>
        <a:latin typeface="+mn-lt"/>
        <a:ea typeface="+mn-ea"/>
        <a:cs typeface="+mn-cs"/>
      </a:defRPr>
    </a:lvl2pPr>
    <a:lvl3pPr marL="4389068" algn="l" defTabSz="2194534" rtl="0" eaLnBrk="0" fontAlgn="base" hangingPunct="0">
      <a:spcBef>
        <a:spcPct val="30000"/>
      </a:spcBef>
      <a:spcAft>
        <a:spcPct val="0"/>
      </a:spcAft>
      <a:defRPr sz="5800" kern="1200">
        <a:solidFill>
          <a:schemeClr val="tx1"/>
        </a:solidFill>
        <a:latin typeface="+mn-lt"/>
        <a:ea typeface="+mn-ea"/>
        <a:cs typeface="+mn-cs"/>
      </a:defRPr>
    </a:lvl3pPr>
    <a:lvl4pPr marL="6583602" algn="l" defTabSz="2194534" rtl="0" eaLnBrk="0" fontAlgn="base" hangingPunct="0">
      <a:spcBef>
        <a:spcPct val="30000"/>
      </a:spcBef>
      <a:spcAft>
        <a:spcPct val="0"/>
      </a:spcAft>
      <a:defRPr sz="5800" kern="1200">
        <a:solidFill>
          <a:schemeClr val="tx1"/>
        </a:solidFill>
        <a:latin typeface="+mn-lt"/>
        <a:ea typeface="+mn-ea"/>
        <a:cs typeface="+mn-cs"/>
      </a:defRPr>
    </a:lvl4pPr>
    <a:lvl5pPr marL="8778137" algn="l" defTabSz="2194534" rtl="0" eaLnBrk="0" fontAlgn="base" hangingPunct="0">
      <a:spcBef>
        <a:spcPct val="30000"/>
      </a:spcBef>
      <a:spcAft>
        <a:spcPct val="0"/>
      </a:spcAft>
      <a:defRPr sz="5800" kern="1200">
        <a:solidFill>
          <a:schemeClr val="tx1"/>
        </a:solidFill>
        <a:latin typeface="+mn-lt"/>
        <a:ea typeface="+mn-ea"/>
        <a:cs typeface="+mn-cs"/>
      </a:defRPr>
    </a:lvl5pPr>
    <a:lvl6pPr marL="10972672" algn="l" defTabSz="2194534" rtl="0" eaLnBrk="1" latinLnBrk="0" hangingPunct="1">
      <a:defRPr sz="5800" kern="1200">
        <a:solidFill>
          <a:schemeClr val="tx1"/>
        </a:solidFill>
        <a:latin typeface="+mn-lt"/>
        <a:ea typeface="+mn-ea"/>
        <a:cs typeface="+mn-cs"/>
      </a:defRPr>
    </a:lvl6pPr>
    <a:lvl7pPr marL="13167206" algn="l" defTabSz="2194534" rtl="0" eaLnBrk="1" latinLnBrk="0" hangingPunct="1">
      <a:defRPr sz="5800" kern="1200">
        <a:solidFill>
          <a:schemeClr val="tx1"/>
        </a:solidFill>
        <a:latin typeface="+mn-lt"/>
        <a:ea typeface="+mn-ea"/>
        <a:cs typeface="+mn-cs"/>
      </a:defRPr>
    </a:lvl7pPr>
    <a:lvl8pPr marL="15361740" algn="l" defTabSz="2194534" rtl="0" eaLnBrk="1" latinLnBrk="0" hangingPunct="1">
      <a:defRPr sz="5800" kern="1200">
        <a:solidFill>
          <a:schemeClr val="tx1"/>
        </a:solidFill>
        <a:latin typeface="+mn-lt"/>
        <a:ea typeface="+mn-ea"/>
        <a:cs typeface="+mn-cs"/>
      </a:defRPr>
    </a:lvl8pPr>
    <a:lvl9pPr marL="17556274" algn="l" defTabSz="2194534"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535B096-6CBE-4AB3-9529-5688244F2DCE}" type="slidenum">
              <a:rPr lang="en-US" smtClean="0"/>
              <a:pPr>
                <a:defRPr/>
              </a:pPr>
              <a:t>1</a:t>
            </a:fld>
            <a:endParaRPr lang="en-US"/>
          </a:p>
        </p:txBody>
      </p:sp>
    </p:spTree>
    <p:extLst>
      <p:ext uri="{BB962C8B-B14F-4D97-AF65-F5344CB8AC3E}">
        <p14:creationId xmlns:p14="http://schemas.microsoft.com/office/powerpoint/2010/main" val="3432382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423" y="10225769"/>
            <a:ext cx="37308367" cy="7055985"/>
          </a:xfrm>
          <a:prstGeom prst="rect">
            <a:avLst/>
          </a:prstGeom>
        </p:spPr>
        <p:txBody>
          <a:bodyPr lIns="120015" tIns="60008" rIns="120015" bIns="60008"/>
          <a:lstStyle/>
          <a:p>
            <a:r>
              <a:rPr lang="en-US" smtClean="0"/>
              <a:t>Click to edit Master title style</a:t>
            </a:r>
            <a:endParaRPr lang="en-US"/>
          </a:p>
        </p:txBody>
      </p:sp>
      <p:sp>
        <p:nvSpPr>
          <p:cNvPr id="3" name="Subtitle 2"/>
          <p:cNvSpPr>
            <a:spLocks noGrp="1"/>
          </p:cNvSpPr>
          <p:nvPr>
            <p:ph type="subTitle" idx="1"/>
          </p:nvPr>
        </p:nvSpPr>
        <p:spPr>
          <a:xfrm>
            <a:off x="6582836" y="18653353"/>
            <a:ext cx="30725533" cy="8413296"/>
          </a:xfrm>
          <a:prstGeom prst="rect">
            <a:avLst/>
          </a:prstGeom>
        </p:spPr>
        <p:txBody>
          <a:bodyPr lIns="120015" tIns="60008" rIns="120015" bIns="60008"/>
          <a:lstStyle>
            <a:lvl1pPr marL="0" indent="0" algn="ctr">
              <a:buNone/>
              <a:defRPr>
                <a:solidFill>
                  <a:schemeClr val="tx1">
                    <a:tint val="75000"/>
                  </a:schemeClr>
                </a:solidFill>
              </a:defRPr>
            </a:lvl1pPr>
            <a:lvl2pPr marL="337517" indent="0" algn="ctr">
              <a:buNone/>
              <a:defRPr>
                <a:solidFill>
                  <a:schemeClr val="tx1">
                    <a:tint val="75000"/>
                  </a:schemeClr>
                </a:solidFill>
              </a:defRPr>
            </a:lvl2pPr>
            <a:lvl3pPr marL="675035" indent="0" algn="ctr">
              <a:buNone/>
              <a:defRPr>
                <a:solidFill>
                  <a:schemeClr val="tx1">
                    <a:tint val="75000"/>
                  </a:schemeClr>
                </a:solidFill>
              </a:defRPr>
            </a:lvl3pPr>
            <a:lvl4pPr marL="1012551" indent="0" algn="ctr">
              <a:buNone/>
              <a:defRPr>
                <a:solidFill>
                  <a:schemeClr val="tx1">
                    <a:tint val="75000"/>
                  </a:schemeClr>
                </a:solidFill>
              </a:defRPr>
            </a:lvl4pPr>
            <a:lvl5pPr marL="1350068" indent="0" algn="ctr">
              <a:buNone/>
              <a:defRPr>
                <a:solidFill>
                  <a:schemeClr val="tx1">
                    <a:tint val="75000"/>
                  </a:schemeClr>
                </a:solidFill>
              </a:defRPr>
            </a:lvl5pPr>
            <a:lvl6pPr marL="1687585" indent="0" algn="ctr">
              <a:buNone/>
              <a:defRPr>
                <a:solidFill>
                  <a:schemeClr val="tx1">
                    <a:tint val="75000"/>
                  </a:schemeClr>
                </a:solidFill>
              </a:defRPr>
            </a:lvl6pPr>
            <a:lvl7pPr marL="2025102" indent="0" algn="ctr">
              <a:buNone/>
              <a:defRPr>
                <a:solidFill>
                  <a:schemeClr val="tx1">
                    <a:tint val="75000"/>
                  </a:schemeClr>
                </a:solidFill>
              </a:defRPr>
            </a:lvl7pPr>
            <a:lvl8pPr marL="2362619" indent="0" algn="ctr">
              <a:buNone/>
              <a:defRPr>
                <a:solidFill>
                  <a:schemeClr val="tx1">
                    <a:tint val="75000"/>
                  </a:schemeClr>
                </a:solidFill>
              </a:defRPr>
            </a:lvl8pPr>
            <a:lvl9pPr marL="2700135"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69577586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4B647B"/>
            </a:gs>
            <a:gs pos="100000">
              <a:srgbClr val="292E36"/>
            </a:gs>
          </a:gsLst>
          <a:lin ang="5400000"/>
        </a:gradFill>
        <a:effectLst/>
      </p:bgPr>
    </p:bg>
    <p:spTree>
      <p:nvGrpSpPr>
        <p:cNvPr id="1" name=""/>
        <p:cNvGrpSpPr/>
        <p:nvPr/>
      </p:nvGrpSpPr>
      <p:grpSpPr>
        <a:xfrm>
          <a:off x="0" y="0"/>
          <a:ext cx="0" cy="0"/>
          <a:chOff x="0" y="0"/>
          <a:chExt cx="0" cy="0"/>
        </a:xfrm>
      </p:grpSpPr>
      <p:sp>
        <p:nvSpPr>
          <p:cNvPr id="2" name="Rectangle 1"/>
          <p:cNvSpPr/>
          <p:nvPr userDrawn="1"/>
        </p:nvSpPr>
        <p:spPr>
          <a:xfrm>
            <a:off x="0" y="4839332"/>
            <a:ext cx="43891200" cy="1025283"/>
          </a:xfrm>
          <a:prstGeom prst="rect">
            <a:avLst/>
          </a:prstGeom>
          <a:solidFill>
            <a:srgbClr val="B53443"/>
          </a:solidFill>
          <a:ln>
            <a:noFill/>
          </a:ln>
          <a:effectLst>
            <a:outerShdw blurRad="127000" dist="38100" dir="5400000" algn="t" rotWithShape="0">
              <a:prstClr val="black"/>
            </a:outerShdw>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3" name="Rectangle 2"/>
          <p:cNvSpPr/>
          <p:nvPr userDrawn="1"/>
        </p:nvSpPr>
        <p:spPr>
          <a:xfrm>
            <a:off x="0" y="4534681"/>
            <a:ext cx="43891200" cy="304655"/>
          </a:xfrm>
          <a:prstGeom prst="rect">
            <a:avLst/>
          </a:prstGeom>
          <a:solidFill>
            <a:srgbClr val="FAAA47"/>
          </a:solidFill>
          <a:ln>
            <a:noFill/>
          </a:ln>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7" name="Rectangle 6"/>
          <p:cNvSpPr/>
          <p:nvPr userDrawn="1"/>
        </p:nvSpPr>
        <p:spPr>
          <a:xfrm>
            <a:off x="0" y="2"/>
            <a:ext cx="43891200" cy="453467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4" name="Rectangle 3"/>
          <p:cNvSpPr/>
          <p:nvPr userDrawn="1"/>
        </p:nvSpPr>
        <p:spPr>
          <a:xfrm>
            <a:off x="0" y="4824818"/>
            <a:ext cx="43891200" cy="1025283"/>
          </a:xfrm>
          <a:prstGeom prst="rect">
            <a:avLst/>
          </a:prstGeom>
          <a:solidFill>
            <a:srgbClr val="C4123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58" r:id="rId1"/>
  </p:sldLayoutIdLst>
  <p:timing>
    <p:tnLst>
      <p:par>
        <p:cTn id="1" dur="indefinite" restart="never" nodeType="tmRoot"/>
      </p:par>
    </p:tnLst>
  </p:timing>
  <p:txStyles>
    <p:titleStyle>
      <a:lvl1pPr algn="ctr" defTabSz="1234333" rtl="0" fontAlgn="base">
        <a:spcBef>
          <a:spcPct val="0"/>
        </a:spcBef>
        <a:spcAft>
          <a:spcPct val="0"/>
        </a:spcAft>
        <a:defRPr sz="11868" kern="1200">
          <a:solidFill>
            <a:schemeClr val="tx1"/>
          </a:solidFill>
          <a:latin typeface="+mj-lt"/>
          <a:ea typeface="ＭＳ Ｐゴシック" pitchFamily="-111" charset="-128"/>
          <a:cs typeface="ＭＳ Ｐゴシック" pitchFamily="-111" charset="-128"/>
        </a:defRPr>
      </a:lvl1pPr>
      <a:lvl2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2pPr>
      <a:lvl3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3pPr>
      <a:lvl4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4pPr>
      <a:lvl5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5pPr>
      <a:lvl6pPr marL="1234333"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6pPr>
      <a:lvl7pPr marL="2468666"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7pPr>
      <a:lvl8pPr marL="3703000"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8pPr>
      <a:lvl9pPr marL="4937332"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9pPr>
    </p:titleStyle>
    <p:bodyStyle>
      <a:lvl1pPr marL="925751" indent="-925751" algn="l" defTabSz="1234333" rtl="0" fontAlgn="base">
        <a:spcBef>
          <a:spcPct val="20000"/>
        </a:spcBef>
        <a:spcAft>
          <a:spcPct val="0"/>
        </a:spcAft>
        <a:buFont typeface="Arial" charset="0"/>
        <a:buChar char="•"/>
        <a:defRPr sz="8663" kern="1200">
          <a:solidFill>
            <a:schemeClr val="tx1"/>
          </a:solidFill>
          <a:latin typeface="+mn-lt"/>
          <a:ea typeface="ＭＳ Ｐゴシック" pitchFamily="-111" charset="-128"/>
          <a:cs typeface="ＭＳ Ｐゴシック" pitchFamily="-111" charset="-128"/>
        </a:defRPr>
      </a:lvl1pPr>
      <a:lvl2pPr marL="2005791" indent="-771459" algn="l" defTabSz="1234333" rtl="0" fontAlgn="base">
        <a:spcBef>
          <a:spcPct val="20000"/>
        </a:spcBef>
        <a:spcAft>
          <a:spcPct val="0"/>
        </a:spcAft>
        <a:buFont typeface="Arial" charset="0"/>
        <a:buChar char="–"/>
        <a:defRPr sz="7538" kern="1200">
          <a:solidFill>
            <a:schemeClr val="tx1"/>
          </a:solidFill>
          <a:latin typeface="+mn-lt"/>
          <a:ea typeface="ＭＳ Ｐゴシック" pitchFamily="-111" charset="-128"/>
          <a:cs typeface="+mn-cs"/>
        </a:defRPr>
      </a:lvl2pPr>
      <a:lvl3pPr marL="3085834" indent="-617168" algn="l" defTabSz="1234333" rtl="0" fontAlgn="base">
        <a:spcBef>
          <a:spcPct val="20000"/>
        </a:spcBef>
        <a:spcAft>
          <a:spcPct val="0"/>
        </a:spcAft>
        <a:buFont typeface="Arial" charset="0"/>
        <a:buChar char="•"/>
        <a:defRPr sz="6525" kern="1200">
          <a:solidFill>
            <a:schemeClr val="tx1"/>
          </a:solidFill>
          <a:latin typeface="+mn-lt"/>
          <a:ea typeface="ＭＳ Ｐゴシック" pitchFamily="-111" charset="-128"/>
          <a:cs typeface="+mn-cs"/>
        </a:defRPr>
      </a:lvl3pPr>
      <a:lvl4pPr marL="4320165" indent="-617168" algn="l" defTabSz="1234333" rtl="0" fontAlgn="base">
        <a:spcBef>
          <a:spcPct val="20000"/>
        </a:spcBef>
        <a:spcAft>
          <a:spcPct val="0"/>
        </a:spcAft>
        <a:buFont typeface="Arial" charset="0"/>
        <a:buChar char="–"/>
        <a:defRPr sz="5400" kern="1200">
          <a:solidFill>
            <a:schemeClr val="tx1"/>
          </a:solidFill>
          <a:latin typeface="+mn-lt"/>
          <a:ea typeface="ＭＳ Ｐゴシック" pitchFamily="-111" charset="-128"/>
          <a:cs typeface="+mn-cs"/>
        </a:defRPr>
      </a:lvl4pPr>
      <a:lvl5pPr marL="5554499" indent="-617168" algn="l" defTabSz="1234333" rtl="0" fontAlgn="base">
        <a:spcBef>
          <a:spcPct val="20000"/>
        </a:spcBef>
        <a:spcAft>
          <a:spcPct val="0"/>
        </a:spcAft>
        <a:buFont typeface="Arial" charset="0"/>
        <a:buChar char="»"/>
        <a:defRPr sz="5400" kern="1200">
          <a:solidFill>
            <a:schemeClr val="tx1"/>
          </a:solidFill>
          <a:latin typeface="+mn-lt"/>
          <a:ea typeface="ＭＳ Ｐゴシック" pitchFamily="-111" charset="-128"/>
          <a:cs typeface="+mn-cs"/>
        </a:defRPr>
      </a:lvl5pPr>
      <a:lvl6pPr marL="6788833" indent="-617168" algn="l" defTabSz="1234333" rtl="0" eaLnBrk="1" latinLnBrk="0" hangingPunct="1">
        <a:spcBef>
          <a:spcPct val="20000"/>
        </a:spcBef>
        <a:buFont typeface="Arial"/>
        <a:buChar char="•"/>
        <a:defRPr sz="5400" kern="1200">
          <a:solidFill>
            <a:schemeClr val="tx1"/>
          </a:solidFill>
          <a:latin typeface="+mn-lt"/>
          <a:ea typeface="+mn-ea"/>
          <a:cs typeface="+mn-cs"/>
        </a:defRPr>
      </a:lvl6pPr>
      <a:lvl7pPr marL="8023166" indent="-617168" algn="l" defTabSz="1234333" rtl="0" eaLnBrk="1" latinLnBrk="0" hangingPunct="1">
        <a:spcBef>
          <a:spcPct val="20000"/>
        </a:spcBef>
        <a:buFont typeface="Arial"/>
        <a:buChar char="•"/>
        <a:defRPr sz="5400" kern="1200">
          <a:solidFill>
            <a:schemeClr val="tx1"/>
          </a:solidFill>
          <a:latin typeface="+mn-lt"/>
          <a:ea typeface="+mn-ea"/>
          <a:cs typeface="+mn-cs"/>
        </a:defRPr>
      </a:lvl7pPr>
      <a:lvl8pPr marL="9257498" indent="-617168" algn="l" defTabSz="1234333" rtl="0" eaLnBrk="1" latinLnBrk="0" hangingPunct="1">
        <a:spcBef>
          <a:spcPct val="20000"/>
        </a:spcBef>
        <a:buFont typeface="Arial"/>
        <a:buChar char="•"/>
        <a:defRPr sz="5400" kern="1200">
          <a:solidFill>
            <a:schemeClr val="tx1"/>
          </a:solidFill>
          <a:latin typeface="+mn-lt"/>
          <a:ea typeface="+mn-ea"/>
          <a:cs typeface="+mn-cs"/>
        </a:defRPr>
      </a:lvl8pPr>
      <a:lvl9pPr marL="10491830" indent="-617168" algn="l" defTabSz="1234333" rtl="0" eaLnBrk="1" latinLnBrk="0" hangingPunct="1">
        <a:spcBef>
          <a:spcPct val="20000"/>
        </a:spcBef>
        <a:buFont typeface="Arial"/>
        <a:buChar char="•"/>
        <a:defRPr sz="5400" kern="1200">
          <a:solidFill>
            <a:schemeClr val="tx1"/>
          </a:solidFill>
          <a:latin typeface="+mn-lt"/>
          <a:ea typeface="+mn-ea"/>
          <a:cs typeface="+mn-cs"/>
        </a:defRPr>
      </a:lvl9pPr>
    </p:bodyStyle>
    <p:otherStyle>
      <a:defPPr>
        <a:defRPr lang="en-US"/>
      </a:defPPr>
      <a:lvl1pPr marL="0" algn="l" defTabSz="1234333" rtl="0" eaLnBrk="1" latinLnBrk="0" hangingPunct="1">
        <a:defRPr sz="4894" kern="1200">
          <a:solidFill>
            <a:schemeClr val="tx1"/>
          </a:solidFill>
          <a:latin typeface="+mn-lt"/>
          <a:ea typeface="+mn-ea"/>
          <a:cs typeface="+mn-cs"/>
        </a:defRPr>
      </a:lvl1pPr>
      <a:lvl2pPr marL="1234333" algn="l" defTabSz="1234333" rtl="0" eaLnBrk="1" latinLnBrk="0" hangingPunct="1">
        <a:defRPr sz="4894" kern="1200">
          <a:solidFill>
            <a:schemeClr val="tx1"/>
          </a:solidFill>
          <a:latin typeface="+mn-lt"/>
          <a:ea typeface="+mn-ea"/>
          <a:cs typeface="+mn-cs"/>
        </a:defRPr>
      </a:lvl2pPr>
      <a:lvl3pPr marL="2468666" algn="l" defTabSz="1234333" rtl="0" eaLnBrk="1" latinLnBrk="0" hangingPunct="1">
        <a:defRPr sz="4894" kern="1200">
          <a:solidFill>
            <a:schemeClr val="tx1"/>
          </a:solidFill>
          <a:latin typeface="+mn-lt"/>
          <a:ea typeface="+mn-ea"/>
          <a:cs typeface="+mn-cs"/>
        </a:defRPr>
      </a:lvl3pPr>
      <a:lvl4pPr marL="3703000" algn="l" defTabSz="1234333" rtl="0" eaLnBrk="1" latinLnBrk="0" hangingPunct="1">
        <a:defRPr sz="4894" kern="1200">
          <a:solidFill>
            <a:schemeClr val="tx1"/>
          </a:solidFill>
          <a:latin typeface="+mn-lt"/>
          <a:ea typeface="+mn-ea"/>
          <a:cs typeface="+mn-cs"/>
        </a:defRPr>
      </a:lvl4pPr>
      <a:lvl5pPr marL="4937332" algn="l" defTabSz="1234333" rtl="0" eaLnBrk="1" latinLnBrk="0" hangingPunct="1">
        <a:defRPr sz="4894" kern="1200">
          <a:solidFill>
            <a:schemeClr val="tx1"/>
          </a:solidFill>
          <a:latin typeface="+mn-lt"/>
          <a:ea typeface="+mn-ea"/>
          <a:cs typeface="+mn-cs"/>
        </a:defRPr>
      </a:lvl5pPr>
      <a:lvl6pPr marL="6171666" algn="l" defTabSz="1234333" rtl="0" eaLnBrk="1" latinLnBrk="0" hangingPunct="1">
        <a:defRPr sz="4894" kern="1200">
          <a:solidFill>
            <a:schemeClr val="tx1"/>
          </a:solidFill>
          <a:latin typeface="+mn-lt"/>
          <a:ea typeface="+mn-ea"/>
          <a:cs typeface="+mn-cs"/>
        </a:defRPr>
      </a:lvl6pPr>
      <a:lvl7pPr marL="7405998" algn="l" defTabSz="1234333" rtl="0" eaLnBrk="1" latinLnBrk="0" hangingPunct="1">
        <a:defRPr sz="4894" kern="1200">
          <a:solidFill>
            <a:schemeClr val="tx1"/>
          </a:solidFill>
          <a:latin typeface="+mn-lt"/>
          <a:ea typeface="+mn-ea"/>
          <a:cs typeface="+mn-cs"/>
        </a:defRPr>
      </a:lvl7pPr>
      <a:lvl8pPr marL="8640331" algn="l" defTabSz="1234333" rtl="0" eaLnBrk="1" latinLnBrk="0" hangingPunct="1">
        <a:defRPr sz="4894" kern="1200">
          <a:solidFill>
            <a:schemeClr val="tx1"/>
          </a:solidFill>
          <a:latin typeface="+mn-lt"/>
          <a:ea typeface="+mn-ea"/>
          <a:cs typeface="+mn-cs"/>
        </a:defRPr>
      </a:lvl8pPr>
      <a:lvl9pPr marL="9874664" algn="l" defTabSz="1234333" rtl="0" eaLnBrk="1" latinLnBrk="0" hangingPunct="1">
        <a:defRPr sz="489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26" name="Pentagon 125"/>
          <p:cNvSpPr/>
          <p:nvPr/>
        </p:nvSpPr>
        <p:spPr>
          <a:xfrm rot="5400000">
            <a:off x="27572142"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Calibri" panose="020F0502020204030204" pitchFamily="34" charset="0"/>
              </a:rPr>
              <a:t>4</a:t>
            </a:r>
            <a:endParaRPr lang="en-US" sz="3200" b="1" dirty="0">
              <a:solidFill>
                <a:srgbClr val="C41230"/>
              </a:solidFill>
              <a:latin typeface="Calibri" panose="020F0502020204030204" pitchFamily="34" charset="0"/>
              <a:cs typeface="Calibri" panose="020F0502020204030204" pitchFamily="34" charset="0"/>
            </a:endParaRPr>
          </a:p>
        </p:txBody>
      </p:sp>
      <p:sp>
        <p:nvSpPr>
          <p:cNvPr id="127" name="Pentagon 126"/>
          <p:cNvSpPr/>
          <p:nvPr/>
        </p:nvSpPr>
        <p:spPr>
          <a:xfrm rot="5400000">
            <a:off x="24557664"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a:solidFill>
                  <a:srgbClr val="C41230"/>
                </a:solidFill>
                <a:latin typeface="Calibri" panose="020F0502020204030204" pitchFamily="34" charset="0"/>
                <a:cs typeface="Calibri" panose="020F0502020204030204" pitchFamily="34" charset="0"/>
              </a:rPr>
              <a:t>3</a:t>
            </a:r>
          </a:p>
        </p:txBody>
      </p:sp>
      <p:sp>
        <p:nvSpPr>
          <p:cNvPr id="132" name="Pentagon 131"/>
          <p:cNvSpPr/>
          <p:nvPr/>
        </p:nvSpPr>
        <p:spPr>
          <a:xfrm rot="5400000">
            <a:off x="30586620"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Calibri" panose="020F0502020204030204" pitchFamily="34" charset="0"/>
              </a:rPr>
              <a:t>5</a:t>
            </a:r>
            <a:endParaRPr lang="en-US" sz="3200" b="1" dirty="0">
              <a:solidFill>
                <a:srgbClr val="C41230"/>
              </a:solidFill>
              <a:latin typeface="Calibri" panose="020F0502020204030204" pitchFamily="34" charset="0"/>
              <a:cs typeface="Calibri" panose="020F0502020204030204" pitchFamily="34" charset="0"/>
            </a:endParaRPr>
          </a:p>
        </p:txBody>
      </p:sp>
      <p:sp>
        <p:nvSpPr>
          <p:cNvPr id="133" name="Pentagon 132"/>
          <p:cNvSpPr/>
          <p:nvPr/>
        </p:nvSpPr>
        <p:spPr>
          <a:xfrm rot="5400000">
            <a:off x="33601098"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Calibri" panose="020F0502020204030204" pitchFamily="34" charset="0"/>
              </a:rPr>
              <a:t>6</a:t>
            </a:r>
            <a:endParaRPr lang="en-US" sz="3200" b="1" dirty="0">
              <a:solidFill>
                <a:srgbClr val="C41230"/>
              </a:solidFill>
              <a:latin typeface="Calibri" panose="020F0502020204030204" pitchFamily="34" charset="0"/>
              <a:cs typeface="Calibri" panose="020F0502020204030204" pitchFamily="34" charset="0"/>
            </a:endParaRPr>
          </a:p>
        </p:txBody>
      </p:sp>
      <p:sp>
        <p:nvSpPr>
          <p:cNvPr id="102" name="Pentagon 101"/>
          <p:cNvSpPr/>
          <p:nvPr/>
        </p:nvSpPr>
        <p:spPr>
          <a:xfrm rot="5400000">
            <a:off x="21543186"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Calibri" panose="020F0502020204030204" pitchFamily="34" charset="0"/>
              </a:rPr>
              <a:t>2</a:t>
            </a:r>
            <a:endParaRPr lang="en-US" sz="3200" b="1" dirty="0">
              <a:solidFill>
                <a:srgbClr val="C41230"/>
              </a:solidFill>
              <a:latin typeface="Calibri" panose="020F0502020204030204" pitchFamily="34" charset="0"/>
              <a:cs typeface="Calibri" panose="020F0502020204030204" pitchFamily="34" charset="0"/>
            </a:endParaRPr>
          </a:p>
        </p:txBody>
      </p:sp>
      <p:sp>
        <p:nvSpPr>
          <p:cNvPr id="29" name="Text Box 7"/>
          <p:cNvSpPr txBox="1">
            <a:spLocks noChangeArrowheads="1"/>
          </p:cNvSpPr>
          <p:nvPr/>
        </p:nvSpPr>
        <p:spPr bwMode="auto">
          <a:xfrm>
            <a:off x="11700123" y="595684"/>
            <a:ext cx="23684541" cy="12992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508" tIns="33755" rIns="67508" bIns="33755">
            <a:spAutoFit/>
          </a:bodyPr>
          <a:lstStyle>
            <a:lvl1pPr defTabSz="3343275">
              <a:defRPr>
                <a:solidFill>
                  <a:schemeClr val="tx1"/>
                </a:solidFill>
                <a:latin typeface="Arial" charset="0"/>
              </a:defRPr>
            </a:lvl1pPr>
            <a:lvl2pPr defTabSz="3343275">
              <a:defRPr>
                <a:solidFill>
                  <a:schemeClr val="tx1"/>
                </a:solidFill>
                <a:latin typeface="Arial" charset="0"/>
              </a:defRPr>
            </a:lvl2pPr>
            <a:lvl3pPr defTabSz="3343275">
              <a:defRPr>
                <a:solidFill>
                  <a:schemeClr val="tx1"/>
                </a:solidFill>
                <a:latin typeface="Arial" charset="0"/>
              </a:defRPr>
            </a:lvl3pPr>
            <a:lvl4pPr defTabSz="3343275">
              <a:defRPr>
                <a:solidFill>
                  <a:schemeClr val="tx1"/>
                </a:solidFill>
                <a:latin typeface="Arial" charset="0"/>
              </a:defRPr>
            </a:lvl4pPr>
            <a:lvl5pPr defTabSz="3343275">
              <a:defRPr>
                <a:solidFill>
                  <a:schemeClr val="tx1"/>
                </a:solidFill>
                <a:latin typeface="Arial" charset="0"/>
              </a:defRPr>
            </a:lvl5pPr>
            <a:lvl6pPr defTabSz="3343275" fontAlgn="base">
              <a:spcBef>
                <a:spcPct val="0"/>
              </a:spcBef>
              <a:spcAft>
                <a:spcPct val="0"/>
              </a:spcAft>
              <a:defRPr>
                <a:solidFill>
                  <a:schemeClr val="tx1"/>
                </a:solidFill>
                <a:latin typeface="Arial" charset="0"/>
              </a:defRPr>
            </a:lvl6pPr>
            <a:lvl7pPr defTabSz="3343275" fontAlgn="base">
              <a:spcBef>
                <a:spcPct val="0"/>
              </a:spcBef>
              <a:spcAft>
                <a:spcPct val="0"/>
              </a:spcAft>
              <a:defRPr>
                <a:solidFill>
                  <a:schemeClr val="tx1"/>
                </a:solidFill>
                <a:latin typeface="Arial" charset="0"/>
              </a:defRPr>
            </a:lvl7pPr>
            <a:lvl8pPr defTabSz="3343275" fontAlgn="base">
              <a:spcBef>
                <a:spcPct val="0"/>
              </a:spcBef>
              <a:spcAft>
                <a:spcPct val="0"/>
              </a:spcAft>
              <a:defRPr>
                <a:solidFill>
                  <a:schemeClr val="tx1"/>
                </a:solidFill>
                <a:latin typeface="Arial" charset="0"/>
              </a:defRPr>
            </a:lvl8pPr>
            <a:lvl9pPr defTabSz="3343275" fontAlgn="base">
              <a:spcBef>
                <a:spcPct val="0"/>
              </a:spcBef>
              <a:spcAft>
                <a:spcPct val="0"/>
              </a:spcAft>
              <a:defRPr>
                <a:solidFill>
                  <a:schemeClr val="tx1"/>
                </a:solidFill>
                <a:latin typeface="Arial" charset="0"/>
              </a:defRPr>
            </a:lvl9pPr>
          </a:lstStyle>
          <a:p>
            <a:pPr algn="ctr"/>
            <a:r>
              <a:rPr lang="en-US" sz="8000" b="1" dirty="0">
                <a:latin typeface="Calibri" panose="020F0502020204030204" pitchFamily="34" charset="0"/>
              </a:rPr>
              <a:t>Developing Narratives on Students' Program Planning</a:t>
            </a:r>
          </a:p>
        </p:txBody>
      </p:sp>
      <p:sp>
        <p:nvSpPr>
          <p:cNvPr id="7" name="Rectangle 6"/>
          <p:cNvSpPr/>
          <p:nvPr/>
        </p:nvSpPr>
        <p:spPr>
          <a:xfrm>
            <a:off x="13000299" y="2152502"/>
            <a:ext cx="16879957" cy="1200329"/>
          </a:xfrm>
          <a:prstGeom prst="rect">
            <a:avLst/>
          </a:prstGeom>
        </p:spPr>
        <p:txBody>
          <a:bodyPr wrap="square">
            <a:spAutoFit/>
          </a:bodyPr>
          <a:lstStyle/>
          <a:p>
            <a:pPr>
              <a:spcBef>
                <a:spcPts val="0"/>
              </a:spcBef>
              <a:spcAft>
                <a:spcPts val="0"/>
              </a:spcAft>
            </a:pPr>
            <a:r>
              <a:rPr lang="en-US" sz="3600" b="1" dirty="0" smtClean="0">
                <a:solidFill>
                  <a:srgbClr val="000000"/>
                </a:solidFill>
                <a:latin typeface="Calibri" panose="020F0502020204030204" pitchFamily="34" charset="0"/>
              </a:rPr>
              <a:t>Francisco Castro, fgcastro@cs.wpi.edu</a:t>
            </a:r>
            <a:r>
              <a:rPr lang="en-US" sz="3600" b="1" dirty="0">
                <a:solidFill>
                  <a:srgbClr val="000000"/>
                </a:solidFill>
                <a:latin typeface="Calibri" panose="020F0502020204030204" pitchFamily="34" charset="0"/>
              </a:rPr>
              <a:t>	</a:t>
            </a:r>
            <a:r>
              <a:rPr lang="en-US" sz="3600" b="1" dirty="0" smtClean="0">
                <a:solidFill>
                  <a:srgbClr val="000000"/>
                </a:solidFill>
                <a:latin typeface="Calibri" panose="020F0502020204030204" pitchFamily="34" charset="0"/>
              </a:rPr>
              <a:t>Advisor: </a:t>
            </a:r>
            <a:r>
              <a:rPr lang="en-US" sz="3600" b="1" dirty="0" err="1" smtClean="0">
                <a:solidFill>
                  <a:srgbClr val="000000"/>
                </a:solidFill>
                <a:latin typeface="Calibri" panose="020F0502020204030204" pitchFamily="34" charset="0"/>
              </a:rPr>
              <a:t>Kathi</a:t>
            </a:r>
            <a:r>
              <a:rPr lang="en-US" sz="3600" b="1" dirty="0" smtClean="0">
                <a:solidFill>
                  <a:srgbClr val="000000"/>
                </a:solidFill>
                <a:latin typeface="Calibri" panose="020F0502020204030204" pitchFamily="34" charset="0"/>
              </a:rPr>
              <a:t> </a:t>
            </a:r>
            <a:r>
              <a:rPr lang="en-US" sz="3600" b="1" dirty="0" err="1" smtClean="0">
                <a:solidFill>
                  <a:srgbClr val="000000"/>
                </a:solidFill>
                <a:latin typeface="Calibri" panose="020F0502020204030204" pitchFamily="34" charset="0"/>
              </a:rPr>
              <a:t>Fisler</a:t>
            </a:r>
            <a:r>
              <a:rPr lang="en-US" sz="3600" b="1" dirty="0" smtClean="0">
                <a:solidFill>
                  <a:srgbClr val="000000"/>
                </a:solidFill>
                <a:latin typeface="Calibri" panose="020F0502020204030204" pitchFamily="34" charset="0"/>
              </a:rPr>
              <a:t>, kfisler@cs.wpi.edu</a:t>
            </a:r>
          </a:p>
          <a:p>
            <a:pPr>
              <a:spcBef>
                <a:spcPts val="0"/>
              </a:spcBef>
              <a:spcAft>
                <a:spcPts val="0"/>
              </a:spcAft>
            </a:pPr>
            <a:r>
              <a:rPr lang="en-US" sz="3600" b="1" dirty="0" smtClean="0">
                <a:solidFill>
                  <a:srgbClr val="000000"/>
                </a:solidFill>
                <a:latin typeface="Calibri" panose="020F0502020204030204" pitchFamily="34" charset="0"/>
              </a:rPr>
              <a:t>WPI Computer Science</a:t>
            </a:r>
            <a:endParaRPr lang="en-US" sz="3600" b="1" dirty="0">
              <a:latin typeface="Calibri" panose="020F0502020204030204" pitchFamily="34" charset="0"/>
            </a:endParaRPr>
          </a:p>
        </p:txBody>
      </p:sp>
      <p:sp>
        <p:nvSpPr>
          <p:cNvPr id="39" name="Rectangle 38"/>
          <p:cNvSpPr/>
          <p:nvPr/>
        </p:nvSpPr>
        <p:spPr>
          <a:xfrm>
            <a:off x="0" y="3780934"/>
            <a:ext cx="43891200" cy="342900"/>
          </a:xfrm>
          <a:prstGeom prst="rect">
            <a:avLst/>
          </a:prstGeom>
          <a:solidFill>
            <a:srgbClr val="FAAA4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40" name="Rectangle 39"/>
          <p:cNvSpPr/>
          <p:nvPr/>
        </p:nvSpPr>
        <p:spPr>
          <a:xfrm>
            <a:off x="0" y="4112769"/>
            <a:ext cx="43891200" cy="6858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00" name="TextBox 99"/>
          <p:cNvSpPr txBox="1"/>
          <p:nvPr/>
        </p:nvSpPr>
        <p:spPr>
          <a:xfrm>
            <a:off x="33477780" y="27650568"/>
            <a:ext cx="7528174" cy="584775"/>
          </a:xfrm>
          <a:prstGeom prst="rect">
            <a:avLst/>
          </a:prstGeom>
          <a:noFill/>
        </p:spPr>
        <p:txBody>
          <a:bodyPr wrap="square" rtlCol="0">
            <a:spAutoFit/>
          </a:bodyPr>
          <a:lstStyle/>
          <a:p>
            <a:pPr algn="ctr"/>
            <a:r>
              <a:rPr lang="en-US" sz="3200" b="1" dirty="0" smtClean="0">
                <a:latin typeface="Calibri" panose="020F0502020204030204" pitchFamily="34" charset="0"/>
              </a:rPr>
              <a:t>References and Acknowledgement</a:t>
            </a:r>
            <a:endParaRPr lang="en-US" sz="3200" b="1" dirty="0">
              <a:latin typeface="Calibri" panose="020F0502020204030204" pitchFamily="34" charset="0"/>
            </a:endParaRPr>
          </a:p>
        </p:txBody>
      </p:sp>
      <p:pic>
        <p:nvPicPr>
          <p:cNvPr id="98" name="Picture 9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8759" y="-350627"/>
            <a:ext cx="5729262" cy="4427157"/>
          </a:xfrm>
          <a:prstGeom prst="rect">
            <a:avLst/>
          </a:prstGeom>
        </p:spPr>
      </p:pic>
      <p:sp>
        <p:nvSpPr>
          <p:cNvPr id="152" name="Pentagon 151"/>
          <p:cNvSpPr/>
          <p:nvPr/>
        </p:nvSpPr>
        <p:spPr>
          <a:xfrm rot="5400000">
            <a:off x="18528708" y="11722082"/>
            <a:ext cx="992769" cy="567262"/>
          </a:xfrm>
          <a:prstGeom prst="homePlate">
            <a:avLst/>
          </a:prstGeom>
          <a:solidFill>
            <a:schemeClr val="accent2">
              <a:lumMod val="40000"/>
              <a:lumOff val="60000"/>
              <a:alpha val="20000"/>
            </a:schemeClr>
          </a:solidFill>
          <a:ln w="38100">
            <a:solidFill>
              <a:srgbClr val="C41230"/>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Calibri" panose="020F0502020204030204" pitchFamily="34" charset="0"/>
              </a:rPr>
              <a:t>1</a:t>
            </a:r>
            <a:endParaRPr lang="en-US" sz="3200" b="1" dirty="0">
              <a:solidFill>
                <a:srgbClr val="C41230"/>
              </a:solidFill>
              <a:latin typeface="Calibri" panose="020F0502020204030204" pitchFamily="34" charset="0"/>
              <a:cs typeface="Calibri" panose="020F0502020204030204" pitchFamily="34" charset="0"/>
            </a:endParaRPr>
          </a:p>
        </p:txBody>
      </p:sp>
      <p:sp>
        <p:nvSpPr>
          <p:cNvPr id="159" name="Rectangle 158"/>
          <p:cNvSpPr/>
          <p:nvPr/>
        </p:nvSpPr>
        <p:spPr>
          <a:xfrm>
            <a:off x="-5115" y="32233830"/>
            <a:ext cx="43891200" cy="6858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68" name="Rectangle 167"/>
          <p:cNvSpPr/>
          <p:nvPr/>
        </p:nvSpPr>
        <p:spPr>
          <a:xfrm>
            <a:off x="14371409" y="4395242"/>
            <a:ext cx="342900" cy="283464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73" name="TextBox 172"/>
          <p:cNvSpPr txBox="1"/>
          <p:nvPr/>
        </p:nvSpPr>
        <p:spPr>
          <a:xfrm>
            <a:off x="2578434" y="21630477"/>
            <a:ext cx="9406161" cy="769441"/>
          </a:xfrm>
          <a:prstGeom prst="rect">
            <a:avLst/>
          </a:prstGeom>
          <a:noFill/>
        </p:spPr>
        <p:txBody>
          <a:bodyPr wrap="square" rtlCol="0">
            <a:spAutoFit/>
          </a:bodyPr>
          <a:lstStyle/>
          <a:p>
            <a:pPr algn="ctr"/>
            <a:r>
              <a:rPr lang="en-US" sz="4400" b="1" dirty="0" smtClean="0">
                <a:solidFill>
                  <a:srgbClr val="0070C0"/>
                </a:solidFill>
                <a:latin typeface="Calibri" panose="020F0502020204030204" pitchFamily="34" charset="0"/>
              </a:rPr>
              <a:t>Study Concept &amp; Research Questions</a:t>
            </a:r>
            <a:endParaRPr lang="en-US" sz="4400" b="1" dirty="0">
              <a:solidFill>
                <a:srgbClr val="0070C0"/>
              </a:solidFill>
              <a:latin typeface="Calibri" panose="020F0502020204030204" pitchFamily="34" charset="0"/>
            </a:endParaRPr>
          </a:p>
        </p:txBody>
      </p:sp>
      <p:sp>
        <p:nvSpPr>
          <p:cNvPr id="177" name="Rectangle 176"/>
          <p:cNvSpPr/>
          <p:nvPr/>
        </p:nvSpPr>
        <p:spPr>
          <a:xfrm>
            <a:off x="904982" y="10631631"/>
            <a:ext cx="12914399" cy="1569660"/>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Students struggled to develop working solutions, decomposing the problem </a:t>
            </a:r>
            <a:r>
              <a:rPr lang="en-US" sz="3200" b="1" dirty="0" smtClean="0">
                <a:solidFill>
                  <a:srgbClr val="FF0000"/>
                </a:solidFill>
                <a:latin typeface="Calibri" panose="020F0502020204030204" pitchFamily="34" charset="0"/>
              </a:rPr>
              <a:t>on-the-fly</a:t>
            </a:r>
            <a:r>
              <a:rPr lang="en-US" sz="3200" dirty="0" smtClean="0">
                <a:latin typeface="Calibri" panose="020F0502020204030204" pitchFamily="34" charset="0"/>
              </a:rPr>
              <a:t> rather than planning ahead; they were unable to figure out how to adapt a familiar process to a more complex </a:t>
            </a:r>
            <a:r>
              <a:rPr lang="en-US" sz="3200" dirty="0">
                <a:latin typeface="Calibri" panose="020F0502020204030204" pitchFamily="34" charset="0"/>
              </a:rPr>
              <a:t>problem [1</a:t>
            </a:r>
            <a:r>
              <a:rPr lang="en-US" sz="3200" dirty="0" smtClean="0">
                <a:latin typeface="Calibri" panose="020F0502020204030204" pitchFamily="34" charset="0"/>
              </a:rPr>
              <a:t>]</a:t>
            </a:r>
          </a:p>
        </p:txBody>
      </p:sp>
      <p:sp>
        <p:nvSpPr>
          <p:cNvPr id="183" name="Rectangle 182"/>
          <p:cNvSpPr/>
          <p:nvPr/>
        </p:nvSpPr>
        <p:spPr>
          <a:xfrm>
            <a:off x="8000197" y="13507011"/>
            <a:ext cx="5567983" cy="3539430"/>
          </a:xfrm>
          <a:prstGeom prst="rect">
            <a:avLst/>
          </a:prstGeom>
        </p:spPr>
        <p:txBody>
          <a:bodyPr wrap="square">
            <a:spAutoFit/>
          </a:bodyPr>
          <a:lstStyle/>
          <a:p>
            <a:pPr marL="457200" indent="-457200">
              <a:spcBef>
                <a:spcPts val="0"/>
              </a:spcBef>
              <a:spcAft>
                <a:spcPts val="0"/>
              </a:spcAft>
              <a:buFont typeface="Wingdings" panose="05000000000000000000" pitchFamily="2" charset="2"/>
              <a:buChar char="§"/>
            </a:pPr>
            <a:r>
              <a:rPr lang="en-US" sz="3200" dirty="0">
                <a:latin typeface="Calibri" panose="020F0502020204030204" pitchFamily="34" charset="0"/>
              </a:rPr>
              <a:t>Students were able to produce solutions for single-task problems after CS1</a:t>
            </a:r>
          </a:p>
          <a:p>
            <a:pPr marL="457200" indent="-457200">
              <a:spcBef>
                <a:spcPts val="0"/>
              </a:spcBef>
              <a:spcAft>
                <a:spcPts val="0"/>
              </a:spcAft>
              <a:buFont typeface="Wingdings" panose="05000000000000000000" pitchFamily="2" charset="2"/>
              <a:buChar char="§"/>
            </a:pPr>
            <a:r>
              <a:rPr lang="en-US" sz="3200" dirty="0">
                <a:latin typeface="Calibri" panose="020F0502020204030204" pitchFamily="34" charset="0"/>
              </a:rPr>
              <a:t>Many students struggled to write multiple-task programs, even after initial lectures on such problems</a:t>
            </a:r>
          </a:p>
        </p:txBody>
      </p:sp>
      <p:grpSp>
        <p:nvGrpSpPr>
          <p:cNvPr id="58" name="Group 57"/>
          <p:cNvGrpSpPr/>
          <p:nvPr/>
        </p:nvGrpSpPr>
        <p:grpSpPr>
          <a:xfrm>
            <a:off x="1103495" y="6951690"/>
            <a:ext cx="11505238" cy="3312028"/>
            <a:chOff x="15679347" y="6295668"/>
            <a:chExt cx="11505238" cy="3312028"/>
          </a:xfrm>
        </p:grpSpPr>
        <p:grpSp>
          <p:nvGrpSpPr>
            <p:cNvPr id="48" name="Group 47"/>
            <p:cNvGrpSpPr/>
            <p:nvPr/>
          </p:nvGrpSpPr>
          <p:grpSpPr>
            <a:xfrm>
              <a:off x="17468186" y="6402576"/>
              <a:ext cx="7936894" cy="2961492"/>
              <a:chOff x="17468186" y="6402576"/>
              <a:chExt cx="7936894" cy="2961492"/>
            </a:xfrm>
          </p:grpSpPr>
          <p:grpSp>
            <p:nvGrpSpPr>
              <p:cNvPr id="47" name="Group 46"/>
              <p:cNvGrpSpPr/>
              <p:nvPr/>
            </p:nvGrpSpPr>
            <p:grpSpPr>
              <a:xfrm>
                <a:off x="17468186" y="6550813"/>
                <a:ext cx="7857222" cy="2735121"/>
                <a:chOff x="17468186" y="6550813"/>
                <a:chExt cx="7857222" cy="2735121"/>
              </a:xfrm>
            </p:grpSpPr>
            <p:pic>
              <p:nvPicPr>
                <p:cNvPr id="72" name="Picture 13" descr="table1-left-student.PNG"/>
                <p:cNvPicPr>
                  <a:picLocks noChangeAspect="1" noChangeArrowheads="1"/>
                </p:cNvPicPr>
                <p:nvPr/>
              </p:nvPicPr>
              <p:blipFill rotWithShape="1">
                <a:blip r:embed="rId4">
                  <a:extLst>
                    <a:ext uri="{28A0092B-C50C-407E-A947-70E740481C1C}">
                      <a14:useLocalDpi xmlns:a14="http://schemas.microsoft.com/office/drawing/2010/main" val="0"/>
                    </a:ext>
                  </a:extLst>
                </a:blip>
                <a:srcRect t="5078" r="6361" b="63827"/>
                <a:stretch/>
              </p:blipFill>
              <p:spPr bwMode="auto">
                <a:xfrm>
                  <a:off x="17468186" y="6550813"/>
                  <a:ext cx="7509981" cy="1213710"/>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13" descr="table1-left-student.PNG"/>
                <p:cNvPicPr>
                  <a:picLocks noChangeAspect="1" noChangeArrowheads="1"/>
                </p:cNvPicPr>
                <p:nvPr/>
              </p:nvPicPr>
              <p:blipFill rotWithShape="1">
                <a:blip r:embed="rId4">
                  <a:extLst>
                    <a:ext uri="{28A0092B-C50C-407E-A947-70E740481C1C}">
                      <a14:useLocalDpi xmlns:a14="http://schemas.microsoft.com/office/drawing/2010/main" val="0"/>
                    </a:ext>
                  </a:extLst>
                </a:blip>
                <a:srcRect t="52348" r="2032" b="9696"/>
                <a:stretch/>
              </p:blipFill>
              <p:spPr bwMode="auto">
                <a:xfrm>
                  <a:off x="17468186" y="7804410"/>
                  <a:ext cx="7857222" cy="1481524"/>
                </a:xfrm>
                <a:prstGeom prst="rect">
                  <a:avLst/>
                </a:prstGeom>
                <a:noFill/>
                <a:extLst>
                  <a:ext uri="{909E8E84-426E-40DD-AFC4-6F175D3DCCD1}">
                    <a14:hiddenFill xmlns:a14="http://schemas.microsoft.com/office/drawing/2010/main">
                      <a:solidFill>
                        <a:srgbClr val="FFFFFF"/>
                      </a:solidFill>
                    </a14:hiddenFill>
                  </a:ext>
                </a:extLst>
              </p:spPr>
            </p:pic>
          </p:grpSp>
          <p:sp>
            <p:nvSpPr>
              <p:cNvPr id="71" name="Rectangle 70"/>
              <p:cNvSpPr/>
              <p:nvPr/>
            </p:nvSpPr>
            <p:spPr>
              <a:xfrm>
                <a:off x="17468186" y="6402576"/>
                <a:ext cx="7936894" cy="2961492"/>
              </a:xfrm>
              <a:prstGeom prst="rect">
                <a:avLst/>
              </a:prstGeom>
              <a:noFill/>
              <a:ln w="57150">
                <a:solidFill>
                  <a:srgbClr val="4BACC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4" name="Rectangle 73"/>
            <p:cNvSpPr/>
            <p:nvPr/>
          </p:nvSpPr>
          <p:spPr>
            <a:xfrm>
              <a:off x="15679347" y="7539040"/>
              <a:ext cx="1550255" cy="469178"/>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Calibri" panose="020F0502020204030204" pitchFamily="34" charset="0"/>
                  <a:cs typeface="Calibri" panose="020F0502020204030204" pitchFamily="34" charset="0"/>
                </a:rPr>
                <a:t>s</a:t>
              </a:r>
              <a:r>
                <a:rPr lang="en-US" sz="2300" dirty="0" smtClean="0">
                  <a:solidFill>
                    <a:schemeClr val="accent6">
                      <a:lumMod val="75000"/>
                    </a:schemeClr>
                  </a:solidFill>
                  <a:latin typeface="Calibri" panose="020F0502020204030204" pitchFamily="34" charset="0"/>
                  <a:cs typeface="Calibri" panose="020F0502020204030204" pitchFamily="34" charset="0"/>
                </a:rPr>
                <a:t>ingle zero</a:t>
              </a:r>
              <a:endParaRPr lang="en-US" sz="2300" dirty="0">
                <a:solidFill>
                  <a:schemeClr val="accent6">
                    <a:lumMod val="75000"/>
                  </a:schemeClr>
                </a:solidFill>
                <a:latin typeface="Calibri" panose="020F0502020204030204" pitchFamily="34" charset="0"/>
                <a:cs typeface="Calibri" panose="020F0502020204030204" pitchFamily="34" charset="0"/>
              </a:endParaRPr>
            </a:p>
          </p:txBody>
        </p:sp>
        <p:sp>
          <p:nvSpPr>
            <p:cNvPr id="75" name="Rectangle 74"/>
            <p:cNvSpPr/>
            <p:nvPr/>
          </p:nvSpPr>
          <p:spPr>
            <a:xfrm>
              <a:off x="15679347" y="6700778"/>
              <a:ext cx="1550253" cy="469178"/>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Calibri" panose="020F0502020204030204" pitchFamily="34" charset="0"/>
                  <a:cs typeface="Calibri" panose="020F0502020204030204" pitchFamily="34" charset="0"/>
                </a:rPr>
                <a:t>b</a:t>
              </a:r>
              <a:r>
                <a:rPr lang="en-US" sz="2300" dirty="0" smtClean="0">
                  <a:solidFill>
                    <a:schemeClr val="accent6">
                      <a:lumMod val="75000"/>
                    </a:schemeClr>
                  </a:solidFill>
                  <a:latin typeface="Calibri" panose="020F0502020204030204" pitchFamily="34" charset="0"/>
                  <a:cs typeface="Calibri" panose="020F0502020204030204" pitchFamily="34" charset="0"/>
                </a:rPr>
                <a:t>uild list</a:t>
              </a:r>
              <a:endParaRPr lang="en-US" sz="2300" dirty="0">
                <a:solidFill>
                  <a:schemeClr val="accent6">
                    <a:lumMod val="75000"/>
                  </a:schemeClr>
                </a:solidFill>
                <a:latin typeface="Calibri" panose="020F0502020204030204" pitchFamily="34" charset="0"/>
                <a:cs typeface="Calibri" panose="020F0502020204030204" pitchFamily="34" charset="0"/>
              </a:endParaRPr>
            </a:p>
          </p:txBody>
        </p:sp>
        <p:sp>
          <p:nvSpPr>
            <p:cNvPr id="76" name="Rectangle 75"/>
            <p:cNvSpPr/>
            <p:nvPr/>
          </p:nvSpPr>
          <p:spPr>
            <a:xfrm>
              <a:off x="15679347" y="8254550"/>
              <a:ext cx="1550253" cy="469178"/>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Calibri" panose="020F0502020204030204" pitchFamily="34" charset="0"/>
                  <a:cs typeface="Calibri" panose="020F0502020204030204" pitchFamily="34" charset="0"/>
                </a:rPr>
                <a:t>sum</a:t>
              </a:r>
              <a:endParaRPr lang="en-US" sz="2300" dirty="0">
                <a:solidFill>
                  <a:schemeClr val="accent6">
                    <a:lumMod val="75000"/>
                  </a:schemeClr>
                </a:solidFill>
                <a:latin typeface="Calibri" panose="020F0502020204030204" pitchFamily="34" charset="0"/>
                <a:cs typeface="Calibri" panose="020F0502020204030204" pitchFamily="34" charset="0"/>
              </a:endParaRPr>
            </a:p>
          </p:txBody>
        </p:sp>
        <p:sp>
          <p:nvSpPr>
            <p:cNvPr id="77" name="Rectangle 76"/>
            <p:cNvSpPr/>
            <p:nvPr/>
          </p:nvSpPr>
          <p:spPr>
            <a:xfrm>
              <a:off x="15679347" y="8845813"/>
              <a:ext cx="1559864" cy="761883"/>
            </a:xfrm>
            <a:prstGeom prst="rect">
              <a:avLst/>
            </a:prstGeom>
            <a:no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Calibri" panose="020F0502020204030204" pitchFamily="34" charset="0"/>
                  <a:cs typeface="Calibri" panose="020F0502020204030204" pitchFamily="34" charset="0"/>
                </a:rPr>
                <a:t>Output: number</a:t>
              </a:r>
              <a:endParaRPr lang="en-US" sz="2300" dirty="0">
                <a:solidFill>
                  <a:srgbClr val="C41230"/>
                </a:solidFill>
                <a:latin typeface="Calibri" panose="020F0502020204030204" pitchFamily="34" charset="0"/>
                <a:cs typeface="Calibri" panose="020F0502020204030204" pitchFamily="34" charset="0"/>
              </a:endParaRPr>
            </a:p>
          </p:txBody>
        </p:sp>
        <p:cxnSp>
          <p:nvCxnSpPr>
            <p:cNvPr id="78" name="Straight Arrow Connector 77"/>
            <p:cNvCxnSpPr>
              <a:stCxn id="75" idx="3"/>
            </p:cNvCxnSpPr>
            <p:nvPr/>
          </p:nvCxnSpPr>
          <p:spPr>
            <a:xfrm>
              <a:off x="17229600" y="6935367"/>
              <a:ext cx="2639577" cy="505397"/>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74" idx="3"/>
            </p:cNvCxnSpPr>
            <p:nvPr/>
          </p:nvCxnSpPr>
          <p:spPr>
            <a:xfrm>
              <a:off x="17229602" y="7773629"/>
              <a:ext cx="1393678" cy="770685"/>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a:stCxn id="76" idx="3"/>
            </p:cNvCxnSpPr>
            <p:nvPr/>
          </p:nvCxnSpPr>
          <p:spPr>
            <a:xfrm>
              <a:off x="17229600" y="8489139"/>
              <a:ext cx="2529060" cy="508884"/>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77" idx="3"/>
            </p:cNvCxnSpPr>
            <p:nvPr/>
          </p:nvCxnSpPr>
          <p:spPr>
            <a:xfrm flipV="1">
              <a:off x="17239211" y="9159364"/>
              <a:ext cx="2519449" cy="67391"/>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82" name="Rectangle 81"/>
            <p:cNvSpPr/>
            <p:nvPr/>
          </p:nvSpPr>
          <p:spPr>
            <a:xfrm>
              <a:off x="25637444" y="6295668"/>
              <a:ext cx="1547141" cy="763624"/>
            </a:xfrm>
            <a:prstGeom prst="rect">
              <a:avLst/>
            </a:prstGeom>
            <a:solidFill>
              <a:schemeClr val="bg1"/>
            </a:solid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Calibri" panose="020F0502020204030204" pitchFamily="34" charset="0"/>
                  <a:cs typeface="Calibri" panose="020F0502020204030204" pitchFamily="34" charset="0"/>
                </a:rPr>
                <a:t>helper function</a:t>
              </a:r>
              <a:endParaRPr lang="en-US" sz="2300" dirty="0">
                <a:solidFill>
                  <a:schemeClr val="accent6">
                    <a:lumMod val="75000"/>
                  </a:schemeClr>
                </a:solidFill>
                <a:latin typeface="Calibri" panose="020F0502020204030204" pitchFamily="34" charset="0"/>
                <a:cs typeface="Calibri" panose="020F0502020204030204" pitchFamily="34" charset="0"/>
              </a:endParaRPr>
            </a:p>
          </p:txBody>
        </p:sp>
        <p:cxnSp>
          <p:nvCxnSpPr>
            <p:cNvPr id="83" name="Straight Arrow Connector 82"/>
            <p:cNvCxnSpPr>
              <a:stCxn id="82" idx="1"/>
            </p:cNvCxnSpPr>
            <p:nvPr/>
          </p:nvCxnSpPr>
          <p:spPr>
            <a:xfrm flipH="1">
              <a:off x="22067520" y="6677480"/>
              <a:ext cx="3569924" cy="585180"/>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84" name="Rectangle 83"/>
            <p:cNvSpPr/>
            <p:nvPr/>
          </p:nvSpPr>
          <p:spPr>
            <a:xfrm>
              <a:off x="25637445" y="7310102"/>
              <a:ext cx="1547140" cy="761883"/>
            </a:xfrm>
            <a:prstGeom prst="rect">
              <a:avLst/>
            </a:prstGeom>
            <a:solidFill>
              <a:schemeClr val="bg1"/>
            </a:solid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Calibri" panose="020F0502020204030204" pitchFamily="34" charset="0"/>
                  <a:cs typeface="Calibri" panose="020F0502020204030204" pitchFamily="34" charset="0"/>
                </a:rPr>
                <a:t>Output: number</a:t>
              </a:r>
              <a:endParaRPr lang="en-US" sz="2300" dirty="0">
                <a:solidFill>
                  <a:srgbClr val="C41230"/>
                </a:solidFill>
                <a:latin typeface="Calibri" panose="020F0502020204030204" pitchFamily="34" charset="0"/>
                <a:cs typeface="Calibri" panose="020F0502020204030204" pitchFamily="34" charset="0"/>
              </a:endParaRPr>
            </a:p>
          </p:txBody>
        </p:sp>
        <p:cxnSp>
          <p:nvCxnSpPr>
            <p:cNvPr id="85" name="Straight Arrow Connector 84"/>
            <p:cNvCxnSpPr>
              <a:stCxn id="84" idx="1"/>
            </p:cNvCxnSpPr>
            <p:nvPr/>
          </p:nvCxnSpPr>
          <p:spPr>
            <a:xfrm flipH="1">
              <a:off x="21024273" y="7691044"/>
              <a:ext cx="4613172" cy="580976"/>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86" name="Rectangle 85"/>
            <p:cNvSpPr/>
            <p:nvPr/>
          </p:nvSpPr>
          <p:spPr>
            <a:xfrm>
              <a:off x="25637445" y="8201248"/>
              <a:ext cx="1547140" cy="761883"/>
            </a:xfrm>
            <a:prstGeom prst="rect">
              <a:avLst/>
            </a:prstGeom>
            <a:solidFill>
              <a:schemeClr val="bg1"/>
            </a:solid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Calibri" panose="020F0502020204030204" pitchFamily="34" charset="0"/>
                  <a:cs typeface="Calibri" panose="020F0502020204030204" pitchFamily="34" charset="0"/>
                </a:rPr>
                <a:t>Output: </a:t>
              </a:r>
            </a:p>
            <a:p>
              <a:pPr algn="ctr"/>
              <a:r>
                <a:rPr lang="en-US" sz="2300" dirty="0" smtClean="0">
                  <a:solidFill>
                    <a:srgbClr val="C41230"/>
                  </a:solidFill>
                  <a:latin typeface="Calibri" panose="020F0502020204030204" pitchFamily="34" charset="0"/>
                  <a:cs typeface="Calibri" panose="020F0502020204030204" pitchFamily="34" charset="0"/>
                </a:rPr>
                <a:t>list</a:t>
              </a:r>
              <a:endParaRPr lang="en-US" sz="2300" dirty="0">
                <a:solidFill>
                  <a:srgbClr val="C41230"/>
                </a:solidFill>
                <a:latin typeface="Calibri" panose="020F0502020204030204" pitchFamily="34" charset="0"/>
                <a:cs typeface="Calibri" panose="020F0502020204030204" pitchFamily="34" charset="0"/>
              </a:endParaRPr>
            </a:p>
          </p:txBody>
        </p:sp>
        <p:cxnSp>
          <p:nvCxnSpPr>
            <p:cNvPr id="87" name="Straight Arrow Connector 86"/>
            <p:cNvCxnSpPr>
              <a:stCxn id="86" idx="1"/>
              <a:endCxn id="73" idx="3"/>
            </p:cNvCxnSpPr>
            <p:nvPr/>
          </p:nvCxnSpPr>
          <p:spPr>
            <a:xfrm flipH="1" flipV="1">
              <a:off x="25325408" y="8545172"/>
              <a:ext cx="312037" cy="37018"/>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grpSp>
      <p:pic>
        <p:nvPicPr>
          <p:cNvPr id="105" name="Picture 10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15" y="13529281"/>
            <a:ext cx="7864351" cy="5617393"/>
          </a:xfrm>
          <a:prstGeom prst="rect">
            <a:avLst/>
          </a:prstGeom>
        </p:spPr>
      </p:pic>
      <p:sp>
        <p:nvSpPr>
          <p:cNvPr id="92" name="Round Same Side Corner Rectangle 91"/>
          <p:cNvSpPr/>
          <p:nvPr/>
        </p:nvSpPr>
        <p:spPr>
          <a:xfrm rot="-5400000">
            <a:off x="21475814" y="6532205"/>
            <a:ext cx="867399" cy="8650950"/>
          </a:xfrm>
          <a:prstGeom prst="round2SameRect">
            <a:avLst/>
          </a:prstGeom>
          <a:solidFill>
            <a:schemeClr val="accent3">
              <a:lumMod val="40000"/>
              <a:lumOff val="60000"/>
              <a:alpha val="40000"/>
            </a:schemeClr>
          </a:solidFill>
          <a:ln w="44450">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vert="vert"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C41230"/>
                </a:solidFill>
                <a:latin typeface="Calibri" panose="020F0502020204030204" pitchFamily="34" charset="0"/>
                <a:cs typeface="Arial" panose="020B0604020202020204" pitchFamily="34" charset="0"/>
              </a:rPr>
              <a:t>CS1</a:t>
            </a:r>
            <a:endParaRPr lang="en-US" sz="3200" b="1" dirty="0">
              <a:solidFill>
                <a:srgbClr val="C41230"/>
              </a:solidFill>
              <a:latin typeface="Calibri" panose="020F0502020204030204" pitchFamily="34" charset="0"/>
              <a:cs typeface="Arial" panose="020B0604020202020204" pitchFamily="34" charset="0"/>
            </a:endParaRPr>
          </a:p>
        </p:txBody>
      </p:sp>
      <p:sp>
        <p:nvSpPr>
          <p:cNvPr id="93" name="Round Same Side Corner Rectangle 92"/>
          <p:cNvSpPr/>
          <p:nvPr/>
        </p:nvSpPr>
        <p:spPr>
          <a:xfrm rot="5400000">
            <a:off x="30161836" y="6538378"/>
            <a:ext cx="867398" cy="8638609"/>
          </a:xfrm>
          <a:prstGeom prst="round2SameRect">
            <a:avLst/>
          </a:prstGeom>
          <a:solidFill>
            <a:srgbClr val="4BACC6">
              <a:alpha val="40000"/>
            </a:srgbClr>
          </a:solidFill>
          <a:ln w="44450">
            <a:solidFill>
              <a:srgbClr val="4BACC6"/>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defPPr>
              <a:defRPr lang="en-US"/>
            </a:defPPr>
            <a:lvl1pPr algn="l" defTabSz="2194534" rtl="0" fontAlgn="base">
              <a:spcBef>
                <a:spcPct val="0"/>
              </a:spcBef>
              <a:spcAft>
                <a:spcPct val="0"/>
              </a:spcAft>
              <a:defRPr kern="1200">
                <a:solidFill>
                  <a:schemeClr val="lt1"/>
                </a:solidFill>
                <a:latin typeface="+mn-lt"/>
                <a:ea typeface="+mn-ea"/>
                <a:cs typeface="+mn-cs"/>
              </a:defRPr>
            </a:lvl1pPr>
            <a:lvl2pPr marL="2194534" algn="l" defTabSz="2194534" rtl="0" fontAlgn="base">
              <a:spcBef>
                <a:spcPct val="0"/>
              </a:spcBef>
              <a:spcAft>
                <a:spcPct val="0"/>
              </a:spcAft>
              <a:defRPr kern="1200">
                <a:solidFill>
                  <a:schemeClr val="lt1"/>
                </a:solidFill>
                <a:latin typeface="+mn-lt"/>
                <a:ea typeface="+mn-ea"/>
                <a:cs typeface="+mn-cs"/>
              </a:defRPr>
            </a:lvl2pPr>
            <a:lvl3pPr marL="4389068" algn="l" defTabSz="2194534" rtl="0" fontAlgn="base">
              <a:spcBef>
                <a:spcPct val="0"/>
              </a:spcBef>
              <a:spcAft>
                <a:spcPct val="0"/>
              </a:spcAft>
              <a:defRPr kern="1200">
                <a:solidFill>
                  <a:schemeClr val="lt1"/>
                </a:solidFill>
                <a:latin typeface="+mn-lt"/>
                <a:ea typeface="+mn-ea"/>
                <a:cs typeface="+mn-cs"/>
              </a:defRPr>
            </a:lvl3pPr>
            <a:lvl4pPr marL="6583602" algn="l" defTabSz="2194534" rtl="0" fontAlgn="base">
              <a:spcBef>
                <a:spcPct val="0"/>
              </a:spcBef>
              <a:spcAft>
                <a:spcPct val="0"/>
              </a:spcAft>
              <a:defRPr kern="1200">
                <a:solidFill>
                  <a:schemeClr val="lt1"/>
                </a:solidFill>
                <a:latin typeface="+mn-lt"/>
                <a:ea typeface="+mn-ea"/>
                <a:cs typeface="+mn-cs"/>
              </a:defRPr>
            </a:lvl4pPr>
            <a:lvl5pPr marL="8778137" algn="l" defTabSz="2194534" rtl="0" fontAlgn="base">
              <a:spcBef>
                <a:spcPct val="0"/>
              </a:spcBef>
              <a:spcAft>
                <a:spcPct val="0"/>
              </a:spcAft>
              <a:defRPr kern="1200">
                <a:solidFill>
                  <a:schemeClr val="lt1"/>
                </a:solidFill>
                <a:latin typeface="+mn-lt"/>
                <a:ea typeface="+mn-ea"/>
                <a:cs typeface="+mn-cs"/>
              </a:defRPr>
            </a:lvl5pPr>
            <a:lvl6pPr marL="10972672" algn="l" defTabSz="4389068" rtl="0" eaLnBrk="1" latinLnBrk="0" hangingPunct="1">
              <a:defRPr kern="1200">
                <a:solidFill>
                  <a:schemeClr val="lt1"/>
                </a:solidFill>
                <a:latin typeface="+mn-lt"/>
                <a:ea typeface="+mn-ea"/>
                <a:cs typeface="+mn-cs"/>
              </a:defRPr>
            </a:lvl6pPr>
            <a:lvl7pPr marL="13167206" algn="l" defTabSz="4389068" rtl="0" eaLnBrk="1" latinLnBrk="0" hangingPunct="1">
              <a:defRPr kern="1200">
                <a:solidFill>
                  <a:schemeClr val="lt1"/>
                </a:solidFill>
                <a:latin typeface="+mn-lt"/>
                <a:ea typeface="+mn-ea"/>
                <a:cs typeface="+mn-cs"/>
              </a:defRPr>
            </a:lvl7pPr>
            <a:lvl8pPr marL="15361740" algn="l" defTabSz="4389068" rtl="0" eaLnBrk="1" latinLnBrk="0" hangingPunct="1">
              <a:defRPr kern="1200">
                <a:solidFill>
                  <a:schemeClr val="lt1"/>
                </a:solidFill>
                <a:latin typeface="+mn-lt"/>
                <a:ea typeface="+mn-ea"/>
                <a:cs typeface="+mn-cs"/>
              </a:defRPr>
            </a:lvl8pPr>
            <a:lvl9pPr marL="17556274" algn="l" defTabSz="4389068" rtl="0" eaLnBrk="1" latinLnBrk="0" hangingPunct="1">
              <a:defRPr kern="1200">
                <a:solidFill>
                  <a:schemeClr val="lt1"/>
                </a:solidFill>
                <a:latin typeface="+mn-lt"/>
                <a:ea typeface="+mn-ea"/>
                <a:cs typeface="+mn-cs"/>
              </a:defRPr>
            </a:lvl9pPr>
          </a:lstStyle>
          <a:p>
            <a:pPr algn="ctr"/>
            <a:r>
              <a:rPr lang="en-US" sz="3200" b="1" dirty="0" smtClean="0">
                <a:solidFill>
                  <a:srgbClr val="FF0000"/>
                </a:solidFill>
                <a:latin typeface="Calibri" panose="020F0502020204030204" pitchFamily="34" charset="0"/>
                <a:cs typeface="Arial" panose="020B0604020202020204" pitchFamily="34" charset="0"/>
              </a:rPr>
              <a:t>CS2</a:t>
            </a:r>
            <a:endParaRPr lang="en-US" sz="3200" b="1" dirty="0">
              <a:solidFill>
                <a:srgbClr val="FF0000"/>
              </a:solidFill>
              <a:latin typeface="Calibri" panose="020F0502020204030204" pitchFamily="34" charset="0"/>
              <a:cs typeface="Arial" panose="020B0604020202020204" pitchFamily="34" charset="0"/>
            </a:endParaRPr>
          </a:p>
        </p:txBody>
      </p:sp>
      <p:sp>
        <p:nvSpPr>
          <p:cNvPr id="97" name="Rectangle 96"/>
          <p:cNvSpPr/>
          <p:nvPr/>
        </p:nvSpPr>
        <p:spPr>
          <a:xfrm>
            <a:off x="14986889" y="11550376"/>
            <a:ext cx="2151181" cy="1077218"/>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Session no. &amp; Activities</a:t>
            </a:r>
            <a:endParaRPr lang="en-US" sz="3200" dirty="0" smtClean="0">
              <a:latin typeface="Calibri" panose="020F0502020204030204" pitchFamily="34" charset="0"/>
            </a:endParaRPr>
          </a:p>
        </p:txBody>
      </p:sp>
      <p:sp>
        <p:nvSpPr>
          <p:cNvPr id="137" name="Rectangle 136"/>
          <p:cNvSpPr/>
          <p:nvPr/>
        </p:nvSpPr>
        <p:spPr>
          <a:xfrm>
            <a:off x="15310479" y="10493744"/>
            <a:ext cx="1504000"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Course</a:t>
            </a:r>
            <a:endParaRPr lang="en-US" sz="3200" dirty="0" smtClean="0">
              <a:latin typeface="Calibri" panose="020F0502020204030204" pitchFamily="34" charset="0"/>
            </a:endParaRPr>
          </a:p>
        </p:txBody>
      </p:sp>
      <p:cxnSp>
        <p:nvCxnSpPr>
          <p:cNvPr id="6" name="Straight Arrow Connector 5"/>
          <p:cNvCxnSpPr/>
          <p:nvPr/>
        </p:nvCxnSpPr>
        <p:spPr>
          <a:xfrm>
            <a:off x="17259300" y="11504079"/>
            <a:ext cx="18219420" cy="0"/>
          </a:xfrm>
          <a:prstGeom prst="straightConnector1">
            <a:avLst/>
          </a:prstGeom>
          <a:ln w="76200">
            <a:solidFill>
              <a:srgbClr val="C41230"/>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41" name="Rectangle 140"/>
          <p:cNvSpPr/>
          <p:nvPr/>
        </p:nvSpPr>
        <p:spPr>
          <a:xfrm>
            <a:off x="31426142" y="28505708"/>
            <a:ext cx="11631450" cy="3477875"/>
          </a:xfrm>
          <a:prstGeom prst="rect">
            <a:avLst/>
          </a:prstGeom>
        </p:spPr>
        <p:txBody>
          <a:bodyPr wrap="square">
            <a:spAutoFit/>
          </a:bodyPr>
          <a:lstStyle/>
          <a:p>
            <a:pPr marL="457200" indent="-457200">
              <a:spcBef>
                <a:spcPts val="0"/>
              </a:spcBef>
              <a:spcAft>
                <a:spcPts val="0"/>
              </a:spcAft>
            </a:pPr>
            <a:r>
              <a:rPr lang="en-US" sz="2000" dirty="0" smtClean="0">
                <a:latin typeface="Calibri" panose="020F0502020204030204" pitchFamily="34" charset="0"/>
              </a:rPr>
              <a:t>[1] </a:t>
            </a:r>
            <a:r>
              <a:rPr lang="en-US" sz="2000" dirty="0">
                <a:latin typeface="Calibri" panose="020F0502020204030204" pitchFamily="34" charset="0"/>
              </a:rPr>
              <a:t>F. Castro and K. </a:t>
            </a:r>
            <a:r>
              <a:rPr lang="en-US" sz="2000" dirty="0" err="1">
                <a:latin typeface="Calibri" panose="020F0502020204030204" pitchFamily="34" charset="0"/>
              </a:rPr>
              <a:t>Fisler</a:t>
            </a:r>
            <a:r>
              <a:rPr lang="en-US" sz="2000" dirty="0">
                <a:latin typeface="Calibri" panose="020F0502020204030204" pitchFamily="34" charset="0"/>
              </a:rPr>
              <a:t>. 2016. On the Interplay Between Bottom-Up and Datatype-Driven Program Design. SIGCSE ’16. ACM, 205–210.</a:t>
            </a:r>
            <a:endParaRPr lang="en-US" sz="2000" dirty="0" smtClean="0">
              <a:latin typeface="Calibri" panose="020F0502020204030204" pitchFamily="34" charset="0"/>
            </a:endParaRPr>
          </a:p>
          <a:p>
            <a:pPr marL="457200" indent="-457200">
              <a:spcBef>
                <a:spcPts val="0"/>
              </a:spcBef>
              <a:spcAft>
                <a:spcPts val="0"/>
              </a:spcAft>
            </a:pPr>
            <a:r>
              <a:rPr lang="en-US" sz="2000" dirty="0" smtClean="0">
                <a:latin typeface="Calibri" panose="020F0502020204030204" pitchFamily="34" charset="0"/>
              </a:rPr>
              <a:t>[</a:t>
            </a:r>
            <a:r>
              <a:rPr lang="en-US" sz="2000" dirty="0">
                <a:latin typeface="Calibri" panose="020F0502020204030204" pitchFamily="34" charset="0"/>
              </a:rPr>
              <a:t>2</a:t>
            </a:r>
            <a:r>
              <a:rPr lang="en-US" sz="2000" dirty="0" smtClean="0">
                <a:latin typeface="Calibri" panose="020F0502020204030204" pitchFamily="34" charset="0"/>
              </a:rPr>
              <a:t>] P. </a:t>
            </a:r>
            <a:r>
              <a:rPr lang="en-US" sz="2000" dirty="0" err="1">
                <a:latin typeface="Calibri" panose="020F0502020204030204" pitchFamily="34" charset="0"/>
              </a:rPr>
              <a:t>Kinnunen</a:t>
            </a:r>
            <a:r>
              <a:rPr lang="en-US" sz="2000" dirty="0">
                <a:latin typeface="Calibri" panose="020F0502020204030204" pitchFamily="34" charset="0"/>
              </a:rPr>
              <a:t> and </a:t>
            </a:r>
            <a:r>
              <a:rPr lang="en-US" sz="2000" dirty="0" smtClean="0">
                <a:latin typeface="Calibri" panose="020F0502020204030204" pitchFamily="34" charset="0"/>
              </a:rPr>
              <a:t>B. </a:t>
            </a:r>
            <a:r>
              <a:rPr lang="en-US" sz="2000" dirty="0">
                <a:latin typeface="Calibri" panose="020F0502020204030204" pitchFamily="34" charset="0"/>
              </a:rPr>
              <a:t>Simon. 2012. Phenomenography and grounded theory as research methods in computing education research field. Computer Science Education 22, </a:t>
            </a:r>
            <a:r>
              <a:rPr lang="en-US" sz="2000" dirty="0" smtClean="0">
                <a:latin typeface="Calibri" panose="020F0502020204030204" pitchFamily="34" charset="0"/>
              </a:rPr>
              <a:t>2, 199–218.</a:t>
            </a:r>
          </a:p>
          <a:p>
            <a:pPr marL="457200" indent="-457200">
              <a:spcBef>
                <a:spcPts val="0"/>
              </a:spcBef>
              <a:spcAft>
                <a:spcPts val="0"/>
              </a:spcAft>
            </a:pPr>
            <a:r>
              <a:rPr lang="en-US" sz="2000" dirty="0">
                <a:latin typeface="Calibri" panose="020F0502020204030204" pitchFamily="34" charset="0"/>
              </a:rPr>
              <a:t>[3] </a:t>
            </a:r>
            <a:r>
              <a:rPr lang="en-US" sz="2000" dirty="0" smtClean="0">
                <a:latin typeface="Calibri" panose="020F0502020204030204" pitchFamily="34" charset="0"/>
              </a:rPr>
              <a:t>J. </a:t>
            </a:r>
            <a:r>
              <a:rPr lang="en-US" sz="2000" dirty="0">
                <a:latin typeface="Calibri" panose="020F0502020204030204" pitchFamily="34" charset="0"/>
              </a:rPr>
              <a:t>Nielsen, </a:t>
            </a:r>
            <a:r>
              <a:rPr lang="en-US" sz="2000" dirty="0" smtClean="0">
                <a:latin typeface="Calibri" panose="020F0502020204030204" pitchFamily="34" charset="0"/>
              </a:rPr>
              <a:t>T. </a:t>
            </a:r>
            <a:r>
              <a:rPr lang="en-US" sz="2000" dirty="0" err="1">
                <a:latin typeface="Calibri" panose="020F0502020204030204" pitchFamily="34" charset="0"/>
              </a:rPr>
              <a:t>Clemmensen</a:t>
            </a:r>
            <a:r>
              <a:rPr lang="en-US" sz="2000" dirty="0">
                <a:latin typeface="Calibri" panose="020F0502020204030204" pitchFamily="34" charset="0"/>
              </a:rPr>
              <a:t>, and </a:t>
            </a:r>
            <a:r>
              <a:rPr lang="en-US" sz="2000" dirty="0" smtClean="0">
                <a:latin typeface="Calibri" panose="020F0502020204030204" pitchFamily="34" charset="0"/>
              </a:rPr>
              <a:t>C. </a:t>
            </a:r>
            <a:r>
              <a:rPr lang="en-US" sz="2000" dirty="0" err="1">
                <a:latin typeface="Calibri" panose="020F0502020204030204" pitchFamily="34" charset="0"/>
              </a:rPr>
              <a:t>Yssing</a:t>
            </a:r>
            <a:r>
              <a:rPr lang="en-US" sz="2000" dirty="0">
                <a:latin typeface="Calibri" panose="020F0502020204030204" pitchFamily="34" charset="0"/>
              </a:rPr>
              <a:t>. 2002. Getting Access to What Goes on in People’s Heads?: Reflections on the Think-aloud </a:t>
            </a:r>
            <a:r>
              <a:rPr lang="en-US" sz="2000" dirty="0" smtClean="0">
                <a:latin typeface="Calibri" panose="020F0502020204030204" pitchFamily="34" charset="0"/>
              </a:rPr>
              <a:t>Technique. </a:t>
            </a:r>
            <a:r>
              <a:rPr lang="en-US" sz="2000" dirty="0" err="1">
                <a:latin typeface="Calibri" panose="020F0502020204030204" pitchFamily="34" charset="0"/>
              </a:rPr>
              <a:t>NordiCHI</a:t>
            </a:r>
            <a:r>
              <a:rPr lang="en-US" sz="2000" dirty="0">
                <a:latin typeface="Calibri" panose="020F0502020204030204" pitchFamily="34" charset="0"/>
              </a:rPr>
              <a:t> ’02. </a:t>
            </a:r>
            <a:r>
              <a:rPr lang="en-US" sz="2000" dirty="0" smtClean="0">
                <a:latin typeface="Calibri" panose="020F0502020204030204" pitchFamily="34" charset="0"/>
              </a:rPr>
              <a:t>ACM</a:t>
            </a:r>
            <a:r>
              <a:rPr lang="en-US" sz="2000" dirty="0">
                <a:latin typeface="Calibri" panose="020F0502020204030204" pitchFamily="34" charset="0"/>
              </a:rPr>
              <a:t>, 101–110</a:t>
            </a:r>
            <a:r>
              <a:rPr lang="en-US" sz="2000" dirty="0" smtClean="0">
                <a:latin typeface="Calibri" panose="020F0502020204030204" pitchFamily="34" charset="0"/>
              </a:rPr>
              <a:t>.</a:t>
            </a:r>
          </a:p>
          <a:p>
            <a:pPr marL="457200" indent="-457200">
              <a:spcBef>
                <a:spcPts val="0"/>
              </a:spcBef>
              <a:spcAft>
                <a:spcPts val="0"/>
              </a:spcAft>
            </a:pPr>
            <a:r>
              <a:rPr lang="en-US" sz="2000" dirty="0">
                <a:latin typeface="Calibri" panose="020F0502020204030204" pitchFamily="34" charset="0"/>
              </a:rPr>
              <a:t>[4] </a:t>
            </a:r>
            <a:r>
              <a:rPr lang="en-US" sz="2000" dirty="0" smtClean="0">
                <a:latin typeface="Calibri" panose="020F0502020204030204" pitchFamily="34" charset="0"/>
              </a:rPr>
              <a:t>J. </a:t>
            </a:r>
            <a:r>
              <a:rPr lang="en-US" sz="2000" dirty="0" err="1">
                <a:latin typeface="Calibri" panose="020F0502020204030204" pitchFamily="34" charset="0"/>
              </a:rPr>
              <a:t>Whalley</a:t>
            </a:r>
            <a:r>
              <a:rPr lang="en-US" sz="2000" dirty="0">
                <a:latin typeface="Calibri" panose="020F0502020204030204" pitchFamily="34" charset="0"/>
              </a:rPr>
              <a:t> et al. 2006. An Australasian Study of Reading and Comprehension Skills in Novice Programmers, Using the Bloom and SOLO </a:t>
            </a:r>
            <a:r>
              <a:rPr lang="en-US" sz="2000" dirty="0" smtClean="0">
                <a:latin typeface="Calibri" panose="020F0502020204030204" pitchFamily="34" charset="0"/>
              </a:rPr>
              <a:t>Taxonomies. </a:t>
            </a:r>
            <a:r>
              <a:rPr lang="en-US" sz="2000" dirty="0">
                <a:latin typeface="Calibri" panose="020F0502020204030204" pitchFamily="34" charset="0"/>
              </a:rPr>
              <a:t>ACE ’06. </a:t>
            </a:r>
          </a:p>
          <a:p>
            <a:pPr marL="457200" indent="-457200">
              <a:spcBef>
                <a:spcPts val="0"/>
              </a:spcBef>
              <a:spcAft>
                <a:spcPts val="0"/>
              </a:spcAft>
            </a:pPr>
            <a:endParaRPr lang="en-US" sz="2000" dirty="0" smtClean="0">
              <a:latin typeface="Calibri" panose="020F0502020204030204" pitchFamily="34" charset="0"/>
            </a:endParaRPr>
          </a:p>
          <a:p>
            <a:pPr>
              <a:spcBef>
                <a:spcPts val="0"/>
              </a:spcBef>
              <a:spcAft>
                <a:spcPts val="0"/>
              </a:spcAft>
            </a:pPr>
            <a:r>
              <a:rPr lang="en-US" sz="2000" dirty="0" smtClean="0">
                <a:latin typeface="Calibri" panose="020F0502020204030204" pitchFamily="34" charset="0"/>
              </a:rPr>
              <a:t>We thank the students who participated in the study. This research is partially funded by the US NSF. </a:t>
            </a:r>
          </a:p>
          <a:p>
            <a:pPr>
              <a:spcBef>
                <a:spcPts val="0"/>
              </a:spcBef>
              <a:spcAft>
                <a:spcPts val="0"/>
              </a:spcAft>
            </a:pPr>
            <a:r>
              <a:rPr lang="en-US" sz="2000" dirty="0" smtClean="0">
                <a:latin typeface="Calibri" panose="020F0502020204030204" pitchFamily="34" charset="0"/>
              </a:rPr>
              <a:t>Icons were made by </a:t>
            </a:r>
            <a:r>
              <a:rPr lang="en-US" sz="2000" dirty="0" err="1" smtClean="0">
                <a:latin typeface="Calibri" panose="020F0502020204030204" pitchFamily="34" charset="0"/>
              </a:rPr>
              <a:t>Freepik</a:t>
            </a:r>
            <a:r>
              <a:rPr lang="en-US" sz="2000" dirty="0" smtClean="0">
                <a:latin typeface="Calibri" panose="020F0502020204030204" pitchFamily="34" charset="0"/>
              </a:rPr>
              <a:t>, Vectors Market from www.flaticon.com.</a:t>
            </a:r>
          </a:p>
        </p:txBody>
      </p:sp>
      <p:sp>
        <p:nvSpPr>
          <p:cNvPr id="143" name="Rectangle 142"/>
          <p:cNvSpPr/>
          <p:nvPr/>
        </p:nvSpPr>
        <p:spPr>
          <a:xfrm>
            <a:off x="415519" y="12688398"/>
            <a:ext cx="13022252" cy="553998"/>
          </a:xfrm>
          <a:prstGeom prst="rect">
            <a:avLst/>
          </a:prstGeom>
        </p:spPr>
        <p:txBody>
          <a:bodyPr wrap="square">
            <a:spAutoFit/>
          </a:bodyPr>
          <a:lstStyle/>
          <a:p>
            <a:pPr algn="ctr">
              <a:spcBef>
                <a:spcPts val="0"/>
              </a:spcBef>
              <a:spcAft>
                <a:spcPts val="600"/>
              </a:spcAft>
            </a:pPr>
            <a:r>
              <a:rPr lang="en-US" sz="3000" b="1" dirty="0">
                <a:solidFill>
                  <a:srgbClr val="00B050"/>
                </a:solidFill>
                <a:latin typeface="Calibri" panose="020F0502020204030204" pitchFamily="34" charset="0"/>
              </a:rPr>
              <a:t>Data Smoothing – </a:t>
            </a:r>
            <a:r>
              <a:rPr lang="en-US" sz="3000" b="1" dirty="0">
                <a:solidFill>
                  <a:srgbClr val="C41230"/>
                </a:solidFill>
                <a:latin typeface="Calibri" panose="020F0502020204030204" pitchFamily="34" charset="0"/>
              </a:rPr>
              <a:t>Input: </a:t>
            </a:r>
            <a:r>
              <a:rPr lang="en-US" sz="3000" dirty="0">
                <a:latin typeface="Calibri" panose="020F0502020204030204" pitchFamily="34" charset="0"/>
              </a:rPr>
              <a:t>[95, 102, 98, 88, 105]     </a:t>
            </a:r>
            <a:r>
              <a:rPr lang="en-US" sz="3000" b="1" dirty="0">
                <a:solidFill>
                  <a:srgbClr val="C41230"/>
                </a:solidFill>
                <a:latin typeface="Calibri" panose="020F0502020204030204" pitchFamily="34" charset="0"/>
              </a:rPr>
              <a:t>Output: </a:t>
            </a:r>
            <a:r>
              <a:rPr lang="en-US" sz="3000" dirty="0">
                <a:latin typeface="Calibri" panose="020F0502020204030204" pitchFamily="34" charset="0"/>
              </a:rPr>
              <a:t>[95, 98.33, 96, 97, 105]</a:t>
            </a:r>
          </a:p>
        </p:txBody>
      </p:sp>
      <p:sp>
        <p:nvSpPr>
          <p:cNvPr id="145" name="Rectangle 144"/>
          <p:cNvSpPr/>
          <p:nvPr/>
        </p:nvSpPr>
        <p:spPr>
          <a:xfrm>
            <a:off x="869846" y="6129354"/>
            <a:ext cx="11878217" cy="553998"/>
          </a:xfrm>
          <a:prstGeom prst="rect">
            <a:avLst/>
          </a:prstGeom>
        </p:spPr>
        <p:txBody>
          <a:bodyPr wrap="square">
            <a:spAutoFit/>
          </a:bodyPr>
          <a:lstStyle/>
          <a:p>
            <a:pPr algn="ctr">
              <a:spcBef>
                <a:spcPts val="0"/>
              </a:spcBef>
              <a:spcAft>
                <a:spcPts val="600"/>
              </a:spcAft>
            </a:pPr>
            <a:r>
              <a:rPr lang="en-US" sz="3000" b="1" dirty="0">
                <a:solidFill>
                  <a:srgbClr val="00B050"/>
                </a:solidFill>
                <a:latin typeface="Calibri" panose="020F0502020204030204" pitchFamily="34" charset="0"/>
              </a:rPr>
              <a:t>Adding Machine – </a:t>
            </a:r>
            <a:r>
              <a:rPr lang="en-US" sz="3000" b="1" dirty="0">
                <a:solidFill>
                  <a:srgbClr val="C41230"/>
                </a:solidFill>
                <a:latin typeface="Calibri" panose="020F0502020204030204" pitchFamily="34" charset="0"/>
              </a:rPr>
              <a:t>Input: </a:t>
            </a:r>
            <a:r>
              <a:rPr lang="en-US" sz="3000" dirty="0">
                <a:latin typeface="Calibri" panose="020F0502020204030204" pitchFamily="34" charset="0"/>
              </a:rPr>
              <a:t>[1, 2, 0, 7, 0, 5, 4, 1, 0, 0, 6]      </a:t>
            </a:r>
            <a:r>
              <a:rPr lang="en-US" sz="3000" b="1" dirty="0">
                <a:solidFill>
                  <a:srgbClr val="C41230"/>
                </a:solidFill>
                <a:latin typeface="Calibri" panose="020F0502020204030204" pitchFamily="34" charset="0"/>
              </a:rPr>
              <a:t>Output: </a:t>
            </a:r>
            <a:r>
              <a:rPr lang="en-US" sz="3000" dirty="0">
                <a:latin typeface="Calibri" panose="020F0502020204030204" pitchFamily="34" charset="0"/>
              </a:rPr>
              <a:t>[3, 7, 10]</a:t>
            </a:r>
          </a:p>
        </p:txBody>
      </p:sp>
      <p:sp>
        <p:nvSpPr>
          <p:cNvPr id="142" name="Rectangle 141"/>
          <p:cNvSpPr/>
          <p:nvPr/>
        </p:nvSpPr>
        <p:spPr>
          <a:xfrm>
            <a:off x="8212320" y="17289979"/>
            <a:ext cx="5615097" cy="1569660"/>
          </a:xfrm>
          <a:prstGeom prst="rect">
            <a:avLst/>
          </a:prstGeom>
          <a:ln w="38100">
            <a:solidFill>
              <a:srgbClr val="00B050"/>
            </a:solidFill>
          </a:ln>
          <a:effectLst/>
        </p:spPr>
        <p:txBody>
          <a:bodyPr wrap="square">
            <a:spAutoFit/>
          </a:bodyPr>
          <a:lstStyle/>
          <a:p>
            <a:pPr algn="ctr">
              <a:spcBef>
                <a:spcPts val="0"/>
              </a:spcBef>
              <a:spcAft>
                <a:spcPts val="0"/>
              </a:spcAft>
            </a:pPr>
            <a:r>
              <a:rPr lang="en-US" sz="3200" dirty="0" smtClean="0">
                <a:latin typeface="Calibri" panose="020F0502020204030204" pitchFamily="34" charset="0"/>
              </a:rPr>
              <a:t>What distinguishes those who can write multiple-task programs from those who can’t?</a:t>
            </a:r>
          </a:p>
        </p:txBody>
      </p:sp>
      <p:sp>
        <p:nvSpPr>
          <p:cNvPr id="149" name="TextBox 148"/>
          <p:cNvSpPr txBox="1"/>
          <p:nvPr/>
        </p:nvSpPr>
        <p:spPr>
          <a:xfrm>
            <a:off x="2835979" y="4997502"/>
            <a:ext cx="8322942" cy="769441"/>
          </a:xfrm>
          <a:prstGeom prst="rect">
            <a:avLst/>
          </a:prstGeom>
          <a:noFill/>
        </p:spPr>
        <p:txBody>
          <a:bodyPr wrap="square" rtlCol="0">
            <a:spAutoFit/>
          </a:bodyPr>
          <a:lstStyle/>
          <a:p>
            <a:pPr algn="ctr"/>
            <a:r>
              <a:rPr lang="en-US" sz="4400" b="1" dirty="0" smtClean="0">
                <a:solidFill>
                  <a:srgbClr val="0070C0"/>
                </a:solidFill>
                <a:latin typeface="Calibri" panose="020F0502020204030204" pitchFamily="34" charset="0"/>
              </a:rPr>
              <a:t>Observations from prior studies</a:t>
            </a:r>
            <a:endParaRPr lang="en-US" sz="4400" b="1" dirty="0">
              <a:solidFill>
                <a:srgbClr val="0070C0"/>
              </a:solidFill>
              <a:latin typeface="Calibri" panose="020F0502020204030204" pitchFamily="34" charset="0"/>
            </a:endParaRPr>
          </a:p>
        </p:txBody>
      </p:sp>
      <p:cxnSp>
        <p:nvCxnSpPr>
          <p:cNvPr id="196" name="Straight Arrow Connector 195"/>
          <p:cNvCxnSpPr/>
          <p:nvPr/>
        </p:nvCxnSpPr>
        <p:spPr>
          <a:xfrm>
            <a:off x="18455831" y="5769308"/>
            <a:ext cx="0" cy="5723716"/>
          </a:xfrm>
          <a:prstGeom prst="straightConnector1">
            <a:avLst/>
          </a:prstGeom>
          <a:ln w="104775">
            <a:solidFill>
              <a:srgbClr val="C41230"/>
            </a:solidFill>
            <a:prstDash val="dash"/>
            <a:tailEnd type="oval"/>
          </a:ln>
          <a:effectLst/>
        </p:spPr>
        <p:style>
          <a:lnRef idx="2">
            <a:schemeClr val="accent1"/>
          </a:lnRef>
          <a:fillRef idx="0">
            <a:schemeClr val="accent1"/>
          </a:fillRef>
          <a:effectRef idx="1">
            <a:schemeClr val="accent1"/>
          </a:effectRef>
          <a:fontRef idx="minor">
            <a:schemeClr val="tx1"/>
          </a:fontRef>
        </p:style>
      </p:cxnSp>
      <p:sp>
        <p:nvSpPr>
          <p:cNvPr id="199" name="Rectangle 198"/>
          <p:cNvSpPr/>
          <p:nvPr/>
        </p:nvSpPr>
        <p:spPr>
          <a:xfrm>
            <a:off x="18420945" y="5820023"/>
            <a:ext cx="3871386"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Participants (N=13)</a:t>
            </a:r>
            <a:endParaRPr lang="en-US" sz="3200" dirty="0" smtClean="0">
              <a:latin typeface="Calibri" panose="020F0502020204030204" pitchFamily="34" charset="0"/>
            </a:endParaRPr>
          </a:p>
        </p:txBody>
      </p:sp>
      <p:graphicFrame>
        <p:nvGraphicFramePr>
          <p:cNvPr id="12" name="Table 11"/>
          <p:cNvGraphicFramePr>
            <a:graphicFrameLocks noGrp="1"/>
          </p:cNvGraphicFramePr>
          <p:nvPr>
            <p:extLst>
              <p:ext uri="{D42A27DB-BD31-4B8C-83A1-F6EECF244321}">
                <p14:modId xmlns:p14="http://schemas.microsoft.com/office/powerpoint/2010/main" val="1528782292"/>
              </p:ext>
            </p:extLst>
          </p:nvPr>
        </p:nvGraphicFramePr>
        <p:xfrm>
          <a:off x="18881085" y="6834300"/>
          <a:ext cx="10905496" cy="3017520"/>
        </p:xfrm>
        <a:graphic>
          <a:graphicData uri="http://schemas.openxmlformats.org/drawingml/2006/table">
            <a:tbl>
              <a:tblPr firstRow="1" bandRow="1">
                <a:tableStyleId>{5A111915-BE36-4E01-A7E5-04B1672EAD32}</a:tableStyleId>
              </a:tblPr>
              <a:tblGrid>
                <a:gridCol w="2566804">
                  <a:extLst>
                    <a:ext uri="{9D8B030D-6E8A-4147-A177-3AD203B41FA5}">
                      <a16:colId xmlns:a16="http://schemas.microsoft.com/office/drawing/2014/main" val="583283033"/>
                    </a:ext>
                  </a:extLst>
                </a:gridCol>
                <a:gridCol w="2084673">
                  <a:extLst>
                    <a:ext uri="{9D8B030D-6E8A-4147-A177-3AD203B41FA5}">
                      <a16:colId xmlns:a16="http://schemas.microsoft.com/office/drawing/2014/main" val="2314047065"/>
                    </a:ext>
                  </a:extLst>
                </a:gridCol>
                <a:gridCol w="2084673">
                  <a:extLst>
                    <a:ext uri="{9D8B030D-6E8A-4147-A177-3AD203B41FA5}">
                      <a16:colId xmlns:a16="http://schemas.microsoft.com/office/drawing/2014/main" val="2441954557"/>
                    </a:ext>
                  </a:extLst>
                </a:gridCol>
                <a:gridCol w="2084673">
                  <a:extLst>
                    <a:ext uri="{9D8B030D-6E8A-4147-A177-3AD203B41FA5}">
                      <a16:colId xmlns:a16="http://schemas.microsoft.com/office/drawing/2014/main" val="1155538858"/>
                    </a:ext>
                  </a:extLst>
                </a:gridCol>
                <a:gridCol w="2084673">
                  <a:extLst>
                    <a:ext uri="{9D8B030D-6E8A-4147-A177-3AD203B41FA5}">
                      <a16:colId xmlns:a16="http://schemas.microsoft.com/office/drawing/2014/main" val="698735208"/>
                    </a:ext>
                  </a:extLst>
                </a:gridCol>
              </a:tblGrid>
              <a:tr h="370840">
                <a:tc>
                  <a:txBody>
                    <a:bodyPr/>
                    <a:lstStyle/>
                    <a:p>
                      <a:pPr algn="ctr"/>
                      <a:r>
                        <a:rPr lang="en-US" sz="2800" dirty="0" smtClean="0">
                          <a:solidFill>
                            <a:schemeClr val="bg1"/>
                          </a:solidFill>
                          <a:latin typeface="Calibri" panose="020F0502020204030204" pitchFamily="34" charset="0"/>
                        </a:rPr>
                        <a:t>Exam 1 Grade</a:t>
                      </a:r>
                      <a:endParaRPr lang="en-US" sz="2800" dirty="0">
                        <a:solidFill>
                          <a:schemeClr val="bg1"/>
                        </a:solidFill>
                        <a:latin typeface="Calibri" panose="020F050202020403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algn="ctr"/>
                      <a:r>
                        <a:rPr lang="en-US" sz="2800" dirty="0" smtClean="0">
                          <a:solidFill>
                            <a:schemeClr val="bg1"/>
                          </a:solidFill>
                          <a:latin typeface="Calibri" panose="020F0502020204030204" pitchFamily="34" charset="0"/>
                        </a:rPr>
                        <a:t>A (90-100)</a:t>
                      </a:r>
                      <a:endParaRPr lang="en-US" sz="2800" dirty="0">
                        <a:solidFill>
                          <a:schemeClr val="bg1"/>
                        </a:solidFill>
                        <a:latin typeface="Calibri" panose="020F050202020403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en-US" sz="2800" dirty="0" smtClean="0">
                          <a:solidFill>
                            <a:schemeClr val="bg1"/>
                          </a:solidFill>
                          <a:latin typeface="Calibri" panose="020F0502020204030204" pitchFamily="34" charset="0"/>
                        </a:rPr>
                        <a:t>B (80-89)</a:t>
                      </a:r>
                      <a:endParaRPr lang="en-US" sz="2800" dirty="0">
                        <a:solidFill>
                          <a:schemeClr val="bg1"/>
                        </a:solidFill>
                        <a:latin typeface="Calibri" panose="020F050202020403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en-US" sz="2800" dirty="0" smtClean="0">
                          <a:solidFill>
                            <a:schemeClr val="bg1"/>
                          </a:solidFill>
                          <a:latin typeface="Calibri" panose="020F0502020204030204" pitchFamily="34" charset="0"/>
                        </a:rPr>
                        <a:t>C (65-79)</a:t>
                      </a:r>
                      <a:endParaRPr lang="en-US" sz="2800" dirty="0">
                        <a:solidFill>
                          <a:schemeClr val="bg1"/>
                        </a:solidFill>
                        <a:latin typeface="Calibri" panose="020F050202020403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solidFill>
                  </a:tcPr>
                </a:tc>
                <a:tc>
                  <a:txBody>
                    <a:bodyPr/>
                    <a:lstStyle/>
                    <a:p>
                      <a:pPr algn="ctr"/>
                      <a:r>
                        <a:rPr lang="en-US" sz="2800" dirty="0" smtClean="0">
                          <a:solidFill>
                            <a:schemeClr val="bg1"/>
                          </a:solidFill>
                          <a:latin typeface="Calibri" panose="020F0502020204030204" pitchFamily="34" charset="0"/>
                        </a:rPr>
                        <a:t>Mean (grade)</a:t>
                      </a:r>
                      <a:endParaRPr lang="en-US" sz="2800" dirty="0">
                        <a:solidFill>
                          <a:schemeClr val="bg1"/>
                        </a:solidFill>
                        <a:latin typeface="Calibri" panose="020F0502020204030204"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extLst>
                  <a:ext uri="{0D108BD9-81ED-4DB2-BD59-A6C34878D82A}">
                    <a16:rowId xmlns:a16="http://schemas.microsoft.com/office/drawing/2014/main" val="4238581307"/>
                  </a:ext>
                </a:extLst>
              </a:tr>
              <a:tr h="370840">
                <a:tc>
                  <a:txBody>
                    <a:bodyPr/>
                    <a:lstStyle/>
                    <a:p>
                      <a:pPr algn="ctr"/>
                      <a:r>
                        <a:rPr lang="en-US" sz="2800" b="1" dirty="0" smtClean="0">
                          <a:solidFill>
                            <a:schemeClr val="bg1"/>
                          </a:solidFill>
                          <a:latin typeface="Calibri" panose="020F0502020204030204" pitchFamily="34" charset="0"/>
                        </a:rPr>
                        <a:t>Male</a:t>
                      </a:r>
                      <a:endParaRPr lang="en-US" sz="2800" b="1" dirty="0">
                        <a:solidFill>
                          <a:schemeClr val="bg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algn="ctr"/>
                      <a:r>
                        <a:rPr lang="en-US" sz="2800" dirty="0" smtClean="0">
                          <a:solidFill>
                            <a:schemeClr val="tx1"/>
                          </a:solidFill>
                          <a:latin typeface="Calibri" panose="020F0502020204030204" pitchFamily="34" charset="0"/>
                        </a:rPr>
                        <a:t>3</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2800" dirty="0" smtClean="0">
                          <a:solidFill>
                            <a:schemeClr val="tx1"/>
                          </a:solidFill>
                          <a:latin typeface="Calibri" panose="020F0502020204030204" pitchFamily="34" charset="0"/>
                        </a:rPr>
                        <a:t>2</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2800" dirty="0" smtClean="0">
                          <a:solidFill>
                            <a:schemeClr val="tx1"/>
                          </a:solidFill>
                          <a:latin typeface="Calibri" panose="020F0502020204030204" pitchFamily="34" charset="0"/>
                        </a:rPr>
                        <a:t>1</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r>
                        <a:rPr lang="en-US" sz="2800" dirty="0" smtClean="0">
                          <a:solidFill>
                            <a:schemeClr val="tx1"/>
                          </a:solidFill>
                          <a:latin typeface="Calibri" panose="020F0502020204030204" pitchFamily="34" charset="0"/>
                        </a:rPr>
                        <a:t>87.67</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34233459"/>
                  </a:ext>
                </a:extLst>
              </a:tr>
              <a:tr h="370840">
                <a:tc>
                  <a:txBody>
                    <a:bodyPr/>
                    <a:lstStyle/>
                    <a:p>
                      <a:pPr algn="ctr"/>
                      <a:r>
                        <a:rPr lang="en-US" sz="2800" b="1" dirty="0" smtClean="0">
                          <a:solidFill>
                            <a:schemeClr val="bg1"/>
                          </a:solidFill>
                          <a:latin typeface="Calibri" panose="020F0502020204030204" pitchFamily="34" charset="0"/>
                        </a:rPr>
                        <a:t>Female</a:t>
                      </a:r>
                      <a:endParaRPr lang="en-US" sz="2800" b="1" dirty="0">
                        <a:solidFill>
                          <a:schemeClr val="bg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algn="ctr"/>
                      <a:r>
                        <a:rPr lang="en-US" sz="2800" dirty="0" smtClean="0">
                          <a:solidFill>
                            <a:schemeClr val="tx1"/>
                          </a:solidFill>
                          <a:latin typeface="Calibri" panose="020F0502020204030204" pitchFamily="34" charset="0"/>
                        </a:rPr>
                        <a:t>3</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en-US" sz="2800" dirty="0" smtClean="0">
                          <a:solidFill>
                            <a:schemeClr val="tx1"/>
                          </a:solidFill>
                          <a:latin typeface="Calibri" panose="020F0502020204030204" pitchFamily="34" charset="0"/>
                        </a:rPr>
                        <a:t>1</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en-US" sz="2800" dirty="0" smtClean="0">
                          <a:solidFill>
                            <a:schemeClr val="tx1"/>
                          </a:solidFill>
                          <a:latin typeface="Calibri" panose="020F0502020204030204" pitchFamily="34" charset="0"/>
                        </a:rPr>
                        <a:t>3</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en-US" sz="2800" dirty="0" smtClean="0">
                          <a:solidFill>
                            <a:schemeClr val="tx1"/>
                          </a:solidFill>
                          <a:latin typeface="Calibri" panose="020F0502020204030204" pitchFamily="34" charset="0"/>
                        </a:rPr>
                        <a:t>82</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4019378393"/>
                  </a:ext>
                </a:extLst>
              </a:tr>
              <a:tr h="370840">
                <a:tc>
                  <a:txBody>
                    <a:bodyPr/>
                    <a:lstStyle/>
                    <a:p>
                      <a:pPr algn="ctr"/>
                      <a:r>
                        <a:rPr lang="en-US" sz="2800" b="1" dirty="0" smtClean="0">
                          <a:solidFill>
                            <a:schemeClr val="bg1"/>
                          </a:solidFill>
                          <a:latin typeface="Calibri" panose="020F0502020204030204" pitchFamily="34" charset="0"/>
                        </a:rPr>
                        <a:t># Students</a:t>
                      </a:r>
                      <a:endParaRPr lang="en-US" sz="2800" b="1" dirty="0">
                        <a:solidFill>
                          <a:schemeClr val="bg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algn="ctr"/>
                      <a:r>
                        <a:rPr lang="en-US" sz="2800" b="1" dirty="0" smtClean="0">
                          <a:solidFill>
                            <a:schemeClr val="tx1"/>
                          </a:solidFill>
                          <a:latin typeface="Calibri" panose="020F0502020204030204" pitchFamily="34" charset="0"/>
                        </a:rPr>
                        <a:t>6</a:t>
                      </a:r>
                      <a:endParaRPr lang="en-US" sz="2800" b="1"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b="1" dirty="0" smtClean="0">
                          <a:solidFill>
                            <a:schemeClr val="tx1"/>
                          </a:solidFill>
                          <a:latin typeface="Calibri" panose="020F0502020204030204" pitchFamily="34" charset="0"/>
                        </a:rPr>
                        <a:t>3</a:t>
                      </a:r>
                      <a:endParaRPr lang="en-US" sz="2800" b="1"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b="1" dirty="0" smtClean="0">
                          <a:solidFill>
                            <a:schemeClr val="tx1"/>
                          </a:solidFill>
                          <a:latin typeface="Calibri" panose="020F0502020204030204" pitchFamily="34" charset="0"/>
                        </a:rPr>
                        <a:t>4</a:t>
                      </a:r>
                      <a:endParaRPr lang="en-US" sz="2800" b="1"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b="1" dirty="0" smtClean="0">
                          <a:solidFill>
                            <a:schemeClr val="tx1"/>
                          </a:solidFill>
                          <a:latin typeface="Calibri" panose="020F0502020204030204" pitchFamily="34" charset="0"/>
                        </a:rPr>
                        <a:t>84.62</a:t>
                      </a:r>
                      <a:endParaRPr lang="en-US" sz="2800" b="1"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90942577"/>
                  </a:ext>
                </a:extLst>
              </a:tr>
              <a:tr h="370840">
                <a:tc>
                  <a:txBody>
                    <a:bodyPr/>
                    <a:lstStyle/>
                    <a:p>
                      <a:pPr algn="ctr"/>
                      <a:r>
                        <a:rPr lang="en-US" sz="2800" b="1" dirty="0" smtClean="0">
                          <a:solidFill>
                            <a:schemeClr val="bg1"/>
                          </a:solidFill>
                          <a:latin typeface="Calibri" panose="020F0502020204030204" pitchFamily="34" charset="0"/>
                        </a:rPr>
                        <a:t>Mean (grade)</a:t>
                      </a:r>
                      <a:endParaRPr lang="en-US" sz="2800" b="1" dirty="0">
                        <a:solidFill>
                          <a:schemeClr val="bg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60000"/>
                        <a:lumOff val="40000"/>
                      </a:schemeClr>
                    </a:solidFill>
                  </a:tcPr>
                </a:tc>
                <a:tc>
                  <a:txBody>
                    <a:bodyPr/>
                    <a:lstStyle/>
                    <a:p>
                      <a:pPr algn="ctr"/>
                      <a:r>
                        <a:rPr lang="en-US" sz="2800" dirty="0" smtClean="0">
                          <a:solidFill>
                            <a:schemeClr val="tx1"/>
                          </a:solidFill>
                          <a:latin typeface="Calibri" panose="020F0502020204030204" pitchFamily="34" charset="0"/>
                        </a:rPr>
                        <a:t>93.67</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sz="2800" dirty="0" smtClean="0">
                          <a:solidFill>
                            <a:schemeClr val="tx1"/>
                          </a:solidFill>
                          <a:latin typeface="Calibri" panose="020F0502020204030204" pitchFamily="34" charset="0"/>
                        </a:rPr>
                        <a:t>85.67</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r>
                        <a:rPr lang="en-US" sz="2800" dirty="0" smtClean="0">
                          <a:solidFill>
                            <a:schemeClr val="tx1"/>
                          </a:solidFill>
                          <a:latin typeface="Calibri" panose="020F0502020204030204" pitchFamily="34" charset="0"/>
                        </a:rPr>
                        <a:t>70.25</a:t>
                      </a: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endParaRPr lang="en-US" sz="2800" dirty="0">
                        <a:solidFill>
                          <a:schemeClr val="tx1"/>
                        </a:solidFill>
                        <a:latin typeface="Calibri" panose="020F0502020204030204"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22944299"/>
                  </a:ext>
                </a:extLst>
              </a:tr>
            </a:tbl>
          </a:graphicData>
        </a:graphic>
      </p:graphicFrame>
      <p:sp>
        <p:nvSpPr>
          <p:cNvPr id="99" name="TextBox 98"/>
          <p:cNvSpPr txBox="1"/>
          <p:nvPr/>
        </p:nvSpPr>
        <p:spPr>
          <a:xfrm>
            <a:off x="24772859" y="4997502"/>
            <a:ext cx="8322942" cy="769441"/>
          </a:xfrm>
          <a:prstGeom prst="rect">
            <a:avLst/>
          </a:prstGeom>
          <a:noFill/>
        </p:spPr>
        <p:txBody>
          <a:bodyPr wrap="square" rtlCol="0">
            <a:spAutoFit/>
          </a:bodyPr>
          <a:lstStyle/>
          <a:p>
            <a:pPr algn="ctr"/>
            <a:r>
              <a:rPr lang="en-US" sz="4400" b="1" dirty="0" smtClean="0">
                <a:solidFill>
                  <a:srgbClr val="0070C0"/>
                </a:solidFill>
                <a:latin typeface="Calibri" panose="020F0502020204030204" pitchFamily="34" charset="0"/>
              </a:rPr>
              <a:t>User Study</a:t>
            </a:r>
            <a:endParaRPr lang="en-US" sz="4400" b="1" dirty="0">
              <a:solidFill>
                <a:srgbClr val="0070C0"/>
              </a:solidFill>
              <a:latin typeface="Calibri" panose="020F0502020204030204" pitchFamily="34" charset="0"/>
            </a:endParaRPr>
          </a:p>
        </p:txBody>
      </p:sp>
      <p:sp>
        <p:nvSpPr>
          <p:cNvPr id="101" name="Rectangle 100"/>
          <p:cNvSpPr/>
          <p:nvPr/>
        </p:nvSpPr>
        <p:spPr>
          <a:xfrm>
            <a:off x="30413731" y="5821742"/>
            <a:ext cx="5345719"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Reported prior experience</a:t>
            </a:r>
            <a:endParaRPr lang="en-US" sz="3200" dirty="0" smtClean="0">
              <a:latin typeface="Calibri" panose="020F0502020204030204" pitchFamily="34" charset="0"/>
            </a:endParaRPr>
          </a:p>
        </p:txBody>
      </p:sp>
      <p:sp>
        <p:nvSpPr>
          <p:cNvPr id="104" name="Rectangle 103"/>
          <p:cNvSpPr/>
          <p:nvPr/>
        </p:nvSpPr>
        <p:spPr>
          <a:xfrm>
            <a:off x="31287456" y="6427336"/>
            <a:ext cx="4940066" cy="3539430"/>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High school class (</a:t>
            </a:r>
            <a:r>
              <a:rPr lang="en-US" sz="3200" dirty="0">
                <a:latin typeface="Calibri" panose="020F0502020204030204" pitchFamily="34" charset="0"/>
              </a:rPr>
              <a:t>7</a:t>
            </a:r>
            <a:r>
              <a:rPr lang="en-US" sz="3200" dirty="0" smtClean="0">
                <a:latin typeface="Calibri" panose="020F0502020204030204" pitchFamily="34" charset="0"/>
              </a:rPr>
              <a:t>)</a:t>
            </a:r>
          </a:p>
          <a:p>
            <a:pPr>
              <a:spcBef>
                <a:spcPts val="0"/>
              </a:spcBef>
              <a:spcAft>
                <a:spcPts val="0"/>
              </a:spcAft>
            </a:pPr>
            <a:r>
              <a:rPr lang="en-US" sz="3200" dirty="0">
                <a:latin typeface="Calibri" panose="020F0502020204030204" pitchFamily="34" charset="0"/>
              </a:rPr>
              <a:t>Online course (3</a:t>
            </a:r>
            <a:r>
              <a:rPr lang="en-US" sz="3200" dirty="0" smtClean="0">
                <a:latin typeface="Calibri" panose="020F0502020204030204" pitchFamily="34" charset="0"/>
              </a:rPr>
              <a:t>)</a:t>
            </a:r>
          </a:p>
          <a:p>
            <a:pPr>
              <a:spcBef>
                <a:spcPts val="0"/>
              </a:spcBef>
              <a:spcAft>
                <a:spcPts val="0"/>
              </a:spcAft>
            </a:pPr>
            <a:r>
              <a:rPr lang="en-US" sz="3200" dirty="0" smtClean="0">
                <a:latin typeface="Calibri" panose="020F0502020204030204" pitchFamily="34" charset="0"/>
              </a:rPr>
              <a:t>Self-study </a:t>
            </a:r>
            <a:r>
              <a:rPr lang="en-US" sz="3200" dirty="0">
                <a:latin typeface="Calibri" panose="020F0502020204030204" pitchFamily="34" charset="0"/>
              </a:rPr>
              <a:t>(4</a:t>
            </a:r>
            <a:r>
              <a:rPr lang="en-US" sz="3200" dirty="0" smtClean="0">
                <a:latin typeface="Calibri" panose="020F0502020204030204" pitchFamily="34" charset="0"/>
              </a:rPr>
              <a:t>)</a:t>
            </a:r>
          </a:p>
          <a:p>
            <a:pPr>
              <a:spcBef>
                <a:spcPts val="0"/>
              </a:spcBef>
              <a:spcAft>
                <a:spcPts val="0"/>
              </a:spcAft>
            </a:pPr>
            <a:r>
              <a:rPr lang="en-US" sz="3200" dirty="0" smtClean="0">
                <a:latin typeface="Calibri" panose="020F0502020204030204" pitchFamily="34" charset="0"/>
              </a:rPr>
              <a:t>Boot </a:t>
            </a:r>
            <a:r>
              <a:rPr lang="en-US" sz="3200" dirty="0">
                <a:latin typeface="Calibri" panose="020F0502020204030204" pitchFamily="34" charset="0"/>
              </a:rPr>
              <a:t>camps/workshops (1</a:t>
            </a:r>
            <a:r>
              <a:rPr lang="en-US" sz="3200" dirty="0" smtClean="0">
                <a:latin typeface="Calibri" panose="020F0502020204030204" pitchFamily="34" charset="0"/>
              </a:rPr>
              <a:t>)</a:t>
            </a:r>
          </a:p>
          <a:p>
            <a:pPr>
              <a:spcBef>
                <a:spcPts val="0"/>
              </a:spcBef>
              <a:spcAft>
                <a:spcPts val="0"/>
              </a:spcAft>
            </a:pPr>
            <a:r>
              <a:rPr lang="en-US" sz="3200" dirty="0">
                <a:latin typeface="Calibri" panose="020F0502020204030204" pitchFamily="34" charset="0"/>
              </a:rPr>
              <a:t>Programming clubs (1)</a:t>
            </a:r>
          </a:p>
          <a:p>
            <a:pPr>
              <a:spcBef>
                <a:spcPts val="0"/>
              </a:spcBef>
              <a:spcAft>
                <a:spcPts val="0"/>
              </a:spcAft>
            </a:pPr>
            <a:r>
              <a:rPr lang="en-US" sz="3200" dirty="0">
                <a:latin typeface="Calibri" panose="020F0502020204030204" pitchFamily="34" charset="0"/>
              </a:rPr>
              <a:t>AP class (3)</a:t>
            </a:r>
          </a:p>
          <a:p>
            <a:pPr>
              <a:spcBef>
                <a:spcPts val="0"/>
              </a:spcBef>
              <a:spcAft>
                <a:spcPts val="0"/>
              </a:spcAft>
            </a:pPr>
            <a:r>
              <a:rPr lang="en-US" sz="3200" dirty="0">
                <a:latin typeface="Calibri" panose="020F0502020204030204" pitchFamily="34" charset="0"/>
              </a:rPr>
              <a:t>None (2)</a:t>
            </a:r>
            <a:endParaRPr lang="en-US" sz="3200" dirty="0" smtClean="0">
              <a:latin typeface="Calibri" panose="020F0502020204030204" pitchFamily="34" charset="0"/>
            </a:endParaRPr>
          </a:p>
        </p:txBody>
      </p:sp>
      <p:sp>
        <p:nvSpPr>
          <p:cNvPr id="106" name="Rectangle 105"/>
          <p:cNvSpPr/>
          <p:nvPr/>
        </p:nvSpPr>
        <p:spPr>
          <a:xfrm>
            <a:off x="37091547" y="6427336"/>
            <a:ext cx="2582496" cy="3539430"/>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Java (5)</a:t>
            </a:r>
          </a:p>
          <a:p>
            <a:pPr>
              <a:spcBef>
                <a:spcPts val="0"/>
              </a:spcBef>
              <a:spcAft>
                <a:spcPts val="0"/>
              </a:spcAft>
            </a:pPr>
            <a:r>
              <a:rPr lang="en-US" sz="3200" dirty="0" smtClean="0">
                <a:latin typeface="Calibri" panose="020F0502020204030204" pitchFamily="34" charset="0"/>
              </a:rPr>
              <a:t>Python (4)</a:t>
            </a:r>
          </a:p>
          <a:p>
            <a:pPr>
              <a:spcBef>
                <a:spcPts val="0"/>
              </a:spcBef>
              <a:spcAft>
                <a:spcPts val="0"/>
              </a:spcAft>
            </a:pPr>
            <a:r>
              <a:rPr lang="en-US" sz="3200" dirty="0">
                <a:latin typeface="Calibri" panose="020F0502020204030204" pitchFamily="34" charset="0"/>
              </a:rPr>
              <a:t>C++ (</a:t>
            </a:r>
            <a:r>
              <a:rPr lang="en-US" sz="3200" dirty="0" smtClean="0">
                <a:latin typeface="Calibri" panose="020F0502020204030204" pitchFamily="34" charset="0"/>
              </a:rPr>
              <a:t>3)</a:t>
            </a:r>
          </a:p>
          <a:p>
            <a:pPr>
              <a:spcBef>
                <a:spcPts val="0"/>
              </a:spcBef>
              <a:spcAft>
                <a:spcPts val="0"/>
              </a:spcAft>
            </a:pPr>
            <a:r>
              <a:rPr lang="en-US" sz="3200" dirty="0" smtClean="0">
                <a:latin typeface="Calibri" panose="020F0502020204030204" pitchFamily="34" charset="0"/>
              </a:rPr>
              <a:t>JavaScript </a:t>
            </a:r>
            <a:r>
              <a:rPr lang="en-US" sz="3200" dirty="0">
                <a:latin typeface="Calibri" panose="020F0502020204030204" pitchFamily="34" charset="0"/>
              </a:rPr>
              <a:t>(3</a:t>
            </a:r>
            <a:r>
              <a:rPr lang="en-US" sz="3200" dirty="0" smtClean="0">
                <a:latin typeface="Calibri" panose="020F0502020204030204" pitchFamily="34" charset="0"/>
              </a:rPr>
              <a:t>)</a:t>
            </a:r>
          </a:p>
          <a:p>
            <a:pPr>
              <a:spcBef>
                <a:spcPts val="0"/>
              </a:spcBef>
              <a:spcAft>
                <a:spcPts val="0"/>
              </a:spcAft>
            </a:pPr>
            <a:r>
              <a:rPr lang="en-US" sz="3200" dirty="0">
                <a:latin typeface="Calibri" panose="020F0502020204030204" pitchFamily="34" charset="0"/>
              </a:rPr>
              <a:t>PHP (</a:t>
            </a:r>
            <a:r>
              <a:rPr lang="en-US" sz="3200" dirty="0" smtClean="0">
                <a:latin typeface="Calibri" panose="020F0502020204030204" pitchFamily="34" charset="0"/>
              </a:rPr>
              <a:t>2)</a:t>
            </a:r>
          </a:p>
          <a:p>
            <a:pPr>
              <a:spcBef>
                <a:spcPts val="0"/>
              </a:spcBef>
              <a:spcAft>
                <a:spcPts val="0"/>
              </a:spcAft>
            </a:pPr>
            <a:r>
              <a:rPr lang="en-US" sz="3200" dirty="0" smtClean="0">
                <a:latin typeface="Calibri" panose="020F0502020204030204" pitchFamily="34" charset="0"/>
              </a:rPr>
              <a:t>Racket </a:t>
            </a:r>
            <a:r>
              <a:rPr lang="en-US" sz="3200" dirty="0">
                <a:latin typeface="Calibri" panose="020F0502020204030204" pitchFamily="34" charset="0"/>
              </a:rPr>
              <a:t>(1</a:t>
            </a:r>
            <a:r>
              <a:rPr lang="en-US" sz="3200" dirty="0" smtClean="0">
                <a:latin typeface="Calibri" panose="020F0502020204030204" pitchFamily="34" charset="0"/>
              </a:rPr>
              <a:t>)</a:t>
            </a:r>
          </a:p>
          <a:p>
            <a:pPr>
              <a:spcBef>
                <a:spcPts val="0"/>
              </a:spcBef>
              <a:spcAft>
                <a:spcPts val="0"/>
              </a:spcAft>
            </a:pPr>
            <a:r>
              <a:rPr lang="en-US" sz="3200" dirty="0">
                <a:latin typeface="Calibri" panose="020F0502020204030204" pitchFamily="34" charset="0"/>
              </a:rPr>
              <a:t>Ruby (1</a:t>
            </a:r>
            <a:r>
              <a:rPr lang="en-US" sz="3200" dirty="0" smtClean="0">
                <a:latin typeface="Calibri" panose="020F0502020204030204" pitchFamily="34" charset="0"/>
              </a:rPr>
              <a:t>)</a:t>
            </a:r>
            <a:endParaRPr lang="en-US" sz="3200" dirty="0">
              <a:latin typeface="Calibri" panose="020F0502020204030204" pitchFamily="34" charset="0"/>
            </a:endParaRPr>
          </a:p>
        </p:txBody>
      </p:sp>
      <p:sp>
        <p:nvSpPr>
          <p:cNvPr id="107" name="Rectangle 106"/>
          <p:cNvSpPr/>
          <p:nvPr/>
        </p:nvSpPr>
        <p:spPr>
          <a:xfrm>
            <a:off x="30970918" y="6596851"/>
            <a:ext cx="182880" cy="32004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08" name="Rectangle 107"/>
          <p:cNvSpPr/>
          <p:nvPr/>
        </p:nvSpPr>
        <p:spPr>
          <a:xfrm>
            <a:off x="36733407" y="6596851"/>
            <a:ext cx="182880" cy="32004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8" name="Rectangle 117"/>
          <p:cNvSpPr/>
          <p:nvPr/>
        </p:nvSpPr>
        <p:spPr>
          <a:xfrm>
            <a:off x="19532813" y="11831556"/>
            <a:ext cx="320040" cy="32004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9" name="Rectangle 118"/>
          <p:cNvSpPr/>
          <p:nvPr/>
        </p:nvSpPr>
        <p:spPr>
          <a:xfrm>
            <a:off x="19900860" y="11831556"/>
            <a:ext cx="320040" cy="320040"/>
          </a:xfrm>
          <a:prstGeom prst="rect">
            <a:avLst/>
          </a:prstGeom>
          <a:solidFill>
            <a:srgbClr val="E57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0" name="Rectangle 119"/>
          <p:cNvSpPr/>
          <p:nvPr/>
        </p:nvSpPr>
        <p:spPr>
          <a:xfrm>
            <a:off x="22553089" y="11828601"/>
            <a:ext cx="320040" cy="32004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1" name="Rectangle 120"/>
          <p:cNvSpPr/>
          <p:nvPr/>
        </p:nvSpPr>
        <p:spPr>
          <a:xfrm>
            <a:off x="22921136" y="11828601"/>
            <a:ext cx="320040" cy="320040"/>
          </a:xfrm>
          <a:prstGeom prst="rect">
            <a:avLst/>
          </a:prstGeom>
          <a:solidFill>
            <a:srgbClr val="E57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2" name="Rectangle 121"/>
          <p:cNvSpPr/>
          <p:nvPr/>
        </p:nvSpPr>
        <p:spPr>
          <a:xfrm>
            <a:off x="25567586" y="11837494"/>
            <a:ext cx="320040" cy="320040"/>
          </a:xfrm>
          <a:prstGeom prst="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3" name="Rectangle 122"/>
          <p:cNvSpPr/>
          <p:nvPr/>
        </p:nvSpPr>
        <p:spPr>
          <a:xfrm>
            <a:off x="28586808" y="11833872"/>
            <a:ext cx="320040" cy="320040"/>
          </a:xfrm>
          <a:prstGeom prst="rect">
            <a:avLst/>
          </a:prstGeom>
          <a:solidFill>
            <a:srgbClr val="E57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4" name="Rectangle 123"/>
          <p:cNvSpPr/>
          <p:nvPr/>
        </p:nvSpPr>
        <p:spPr>
          <a:xfrm>
            <a:off x="31583804" y="11833872"/>
            <a:ext cx="320040" cy="32004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5" name="Rectangle 124"/>
          <p:cNvSpPr/>
          <p:nvPr/>
        </p:nvSpPr>
        <p:spPr>
          <a:xfrm>
            <a:off x="31951851" y="11833872"/>
            <a:ext cx="320040" cy="320040"/>
          </a:xfrm>
          <a:prstGeom prst="rect">
            <a:avLst/>
          </a:prstGeom>
          <a:solidFill>
            <a:srgbClr val="E57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28" name="Rectangle 127"/>
          <p:cNvSpPr/>
          <p:nvPr/>
        </p:nvSpPr>
        <p:spPr>
          <a:xfrm>
            <a:off x="34600587" y="11833872"/>
            <a:ext cx="320040" cy="32004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0" name="Rectangle 109"/>
          <p:cNvSpPr/>
          <p:nvPr/>
        </p:nvSpPr>
        <p:spPr>
          <a:xfrm>
            <a:off x="37867007" y="10859392"/>
            <a:ext cx="5190585" cy="584775"/>
          </a:xfrm>
          <a:prstGeom prst="rect">
            <a:avLst/>
          </a:prstGeom>
        </p:spPr>
        <p:txBody>
          <a:bodyPr wrap="square">
            <a:spAutoFit/>
          </a:bodyPr>
          <a:lstStyle/>
          <a:p>
            <a:pPr>
              <a:spcBef>
                <a:spcPts val="0"/>
              </a:spcBef>
              <a:spcAft>
                <a:spcPts val="0"/>
              </a:spcAft>
            </a:pPr>
            <a:r>
              <a:rPr lang="en-US" sz="3200" dirty="0" smtClean="0">
                <a:solidFill>
                  <a:srgbClr val="C41230"/>
                </a:solidFill>
                <a:latin typeface="Calibri" panose="020F0502020204030204" pitchFamily="34" charset="0"/>
              </a:rPr>
              <a:t>Review homework solutions</a:t>
            </a:r>
          </a:p>
        </p:txBody>
      </p:sp>
      <p:sp>
        <p:nvSpPr>
          <p:cNvPr id="111" name="Rectangle 110"/>
          <p:cNvSpPr/>
          <p:nvPr/>
        </p:nvSpPr>
        <p:spPr>
          <a:xfrm>
            <a:off x="37284433" y="10923179"/>
            <a:ext cx="457200" cy="45720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2" name="Rectangle 111"/>
          <p:cNvSpPr/>
          <p:nvPr/>
        </p:nvSpPr>
        <p:spPr>
          <a:xfrm>
            <a:off x="37867007" y="11471119"/>
            <a:ext cx="5190585" cy="584775"/>
          </a:xfrm>
          <a:prstGeom prst="rect">
            <a:avLst/>
          </a:prstGeom>
        </p:spPr>
        <p:txBody>
          <a:bodyPr wrap="square">
            <a:spAutoFit/>
          </a:bodyPr>
          <a:lstStyle/>
          <a:p>
            <a:pPr>
              <a:spcBef>
                <a:spcPts val="0"/>
              </a:spcBef>
              <a:spcAft>
                <a:spcPts val="0"/>
              </a:spcAft>
            </a:pPr>
            <a:r>
              <a:rPr lang="en-US" sz="3200" dirty="0" smtClean="0">
                <a:solidFill>
                  <a:srgbClr val="C41230"/>
                </a:solidFill>
                <a:latin typeface="Calibri" panose="020F0502020204030204" pitchFamily="34" charset="0"/>
              </a:rPr>
              <a:t>Compare/rank </a:t>
            </a:r>
            <a:r>
              <a:rPr lang="en-US" sz="3200" dirty="0">
                <a:solidFill>
                  <a:srgbClr val="C41230"/>
                </a:solidFill>
                <a:latin typeface="Calibri" panose="020F0502020204030204" pitchFamily="34" charset="0"/>
              </a:rPr>
              <a:t>code solutions</a:t>
            </a:r>
          </a:p>
        </p:txBody>
      </p:sp>
      <p:sp>
        <p:nvSpPr>
          <p:cNvPr id="113" name="Rectangle 112"/>
          <p:cNvSpPr/>
          <p:nvPr/>
        </p:nvSpPr>
        <p:spPr>
          <a:xfrm>
            <a:off x="37857168" y="12082846"/>
            <a:ext cx="3902101" cy="584775"/>
          </a:xfrm>
          <a:prstGeom prst="rect">
            <a:avLst/>
          </a:prstGeom>
        </p:spPr>
        <p:txBody>
          <a:bodyPr wrap="square">
            <a:spAutoFit/>
          </a:bodyPr>
          <a:lstStyle/>
          <a:p>
            <a:pPr>
              <a:spcBef>
                <a:spcPts val="0"/>
              </a:spcBef>
              <a:spcAft>
                <a:spcPts val="0"/>
              </a:spcAft>
            </a:pPr>
            <a:r>
              <a:rPr lang="en-US" sz="3200" dirty="0" smtClean="0">
                <a:solidFill>
                  <a:srgbClr val="C41230"/>
                </a:solidFill>
                <a:latin typeface="Calibri" panose="020F0502020204030204" pitchFamily="34" charset="0"/>
              </a:rPr>
              <a:t>Write a code solution</a:t>
            </a:r>
          </a:p>
        </p:txBody>
      </p:sp>
      <p:sp>
        <p:nvSpPr>
          <p:cNvPr id="114" name="Rectangle 113"/>
          <p:cNvSpPr/>
          <p:nvPr/>
        </p:nvSpPr>
        <p:spPr>
          <a:xfrm>
            <a:off x="37857168" y="12694573"/>
            <a:ext cx="3902101" cy="584775"/>
          </a:xfrm>
          <a:prstGeom prst="rect">
            <a:avLst/>
          </a:prstGeom>
        </p:spPr>
        <p:txBody>
          <a:bodyPr wrap="square">
            <a:spAutoFit/>
          </a:bodyPr>
          <a:lstStyle/>
          <a:p>
            <a:pPr>
              <a:spcBef>
                <a:spcPts val="0"/>
              </a:spcBef>
              <a:spcAft>
                <a:spcPts val="0"/>
              </a:spcAft>
            </a:pPr>
            <a:r>
              <a:rPr lang="en-US" sz="3200" dirty="0" smtClean="0">
                <a:solidFill>
                  <a:srgbClr val="C41230"/>
                </a:solidFill>
                <a:latin typeface="Calibri" panose="020F0502020204030204" pitchFamily="34" charset="0"/>
              </a:rPr>
              <a:t>Sketch a solution</a:t>
            </a:r>
          </a:p>
        </p:txBody>
      </p:sp>
      <p:sp>
        <p:nvSpPr>
          <p:cNvPr id="115" name="Rectangle 114"/>
          <p:cNvSpPr/>
          <p:nvPr/>
        </p:nvSpPr>
        <p:spPr>
          <a:xfrm>
            <a:off x="37284433" y="11534906"/>
            <a:ext cx="457200" cy="457200"/>
          </a:xfrm>
          <a:prstGeom prst="rect">
            <a:avLst/>
          </a:prstGeom>
          <a:solidFill>
            <a:srgbClr val="E57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6" name="Rectangle 115"/>
          <p:cNvSpPr/>
          <p:nvPr/>
        </p:nvSpPr>
        <p:spPr>
          <a:xfrm>
            <a:off x="37284218" y="12146633"/>
            <a:ext cx="457200" cy="457200"/>
          </a:xfrm>
          <a:prstGeom prst="rect">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17" name="Rectangle 116"/>
          <p:cNvSpPr/>
          <p:nvPr/>
        </p:nvSpPr>
        <p:spPr>
          <a:xfrm>
            <a:off x="37284218" y="12758360"/>
            <a:ext cx="457200" cy="4572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131" name="TextBox 130"/>
          <p:cNvSpPr txBox="1"/>
          <p:nvPr/>
        </p:nvSpPr>
        <p:spPr>
          <a:xfrm>
            <a:off x="17641397" y="13627111"/>
            <a:ext cx="8322942" cy="769441"/>
          </a:xfrm>
          <a:prstGeom prst="rect">
            <a:avLst/>
          </a:prstGeom>
          <a:noFill/>
        </p:spPr>
        <p:txBody>
          <a:bodyPr wrap="square" rtlCol="0">
            <a:spAutoFit/>
          </a:bodyPr>
          <a:lstStyle/>
          <a:p>
            <a:pPr algn="ctr"/>
            <a:r>
              <a:rPr lang="en-US" sz="4400" b="1" dirty="0" smtClean="0">
                <a:solidFill>
                  <a:srgbClr val="0070C0"/>
                </a:solidFill>
                <a:latin typeface="Calibri" panose="020F0502020204030204" pitchFamily="34" charset="0"/>
              </a:rPr>
              <a:t>Qualitative Analysis</a:t>
            </a:r>
            <a:endParaRPr lang="en-US" sz="4400" b="1" dirty="0">
              <a:solidFill>
                <a:srgbClr val="0070C0"/>
              </a:solidFill>
              <a:latin typeface="Calibri" panose="020F0502020204030204" pitchFamily="34" charset="0"/>
            </a:endParaRPr>
          </a:p>
        </p:txBody>
      </p:sp>
      <p:sp>
        <p:nvSpPr>
          <p:cNvPr id="156" name="Rectangle 155"/>
          <p:cNvSpPr/>
          <p:nvPr/>
        </p:nvSpPr>
        <p:spPr>
          <a:xfrm>
            <a:off x="35519961" y="11216940"/>
            <a:ext cx="1069660"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Time</a:t>
            </a:r>
            <a:endParaRPr lang="en-US" sz="3200" dirty="0" smtClean="0">
              <a:solidFill>
                <a:srgbClr val="C41230"/>
              </a:solidFill>
              <a:latin typeface="Calibri" panose="020F0502020204030204" pitchFamily="34" charset="0"/>
            </a:endParaRPr>
          </a:p>
        </p:txBody>
      </p:sp>
      <p:sp>
        <p:nvSpPr>
          <p:cNvPr id="163" name="Rectangle 162"/>
          <p:cNvSpPr/>
          <p:nvPr/>
        </p:nvSpPr>
        <p:spPr>
          <a:xfrm>
            <a:off x="36755141" y="10336319"/>
            <a:ext cx="3825352"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Session activities</a:t>
            </a:r>
            <a:endParaRPr lang="en-US" sz="3200" dirty="0" smtClean="0">
              <a:latin typeface="Calibri" panose="020F0502020204030204" pitchFamily="34" charset="0"/>
            </a:endParaRPr>
          </a:p>
        </p:txBody>
      </p:sp>
      <p:sp>
        <p:nvSpPr>
          <p:cNvPr id="164" name="TextBox 163"/>
          <p:cNvSpPr txBox="1"/>
          <p:nvPr/>
        </p:nvSpPr>
        <p:spPr>
          <a:xfrm>
            <a:off x="32918807" y="13627111"/>
            <a:ext cx="8322942" cy="769441"/>
          </a:xfrm>
          <a:prstGeom prst="rect">
            <a:avLst/>
          </a:prstGeom>
          <a:noFill/>
        </p:spPr>
        <p:txBody>
          <a:bodyPr wrap="square" rtlCol="0">
            <a:spAutoFit/>
          </a:bodyPr>
          <a:lstStyle/>
          <a:p>
            <a:pPr algn="ctr"/>
            <a:r>
              <a:rPr lang="en-US" sz="4400" b="1" dirty="0" smtClean="0">
                <a:solidFill>
                  <a:srgbClr val="0070C0"/>
                </a:solidFill>
                <a:latin typeface="Calibri" panose="020F0502020204030204" pitchFamily="34" charset="0"/>
              </a:rPr>
              <a:t>Taxonomic Mapping</a:t>
            </a:r>
            <a:endParaRPr lang="en-US" sz="4400" b="1" dirty="0">
              <a:solidFill>
                <a:srgbClr val="0070C0"/>
              </a:solidFill>
              <a:latin typeface="Calibri" panose="020F0502020204030204" pitchFamily="34" charset="0"/>
            </a:endParaRPr>
          </a:p>
        </p:txBody>
      </p:sp>
      <p:sp>
        <p:nvSpPr>
          <p:cNvPr id="176" name="Rectangle 175"/>
          <p:cNvSpPr/>
          <p:nvPr/>
        </p:nvSpPr>
        <p:spPr>
          <a:xfrm>
            <a:off x="17171352" y="15147291"/>
            <a:ext cx="3657600" cy="1331999"/>
          </a:xfrm>
          <a:prstGeom prst="rect">
            <a:avLst/>
          </a:prstGeom>
          <a:solidFill>
            <a:schemeClr val="bg1"/>
          </a:solidFill>
          <a:ln w="5715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rgbClr val="00B050"/>
                </a:solidFill>
                <a:latin typeface="Calibri" panose="020F0502020204030204" pitchFamily="34" charset="0"/>
                <a:cs typeface="Calibri" panose="020F0502020204030204" pitchFamily="34" charset="0"/>
              </a:rPr>
              <a:t>Verbal protocols</a:t>
            </a:r>
          </a:p>
          <a:p>
            <a:pPr algn="ctr"/>
            <a:r>
              <a:rPr lang="en-US" sz="3200" dirty="0" smtClean="0">
                <a:solidFill>
                  <a:srgbClr val="00B050"/>
                </a:solidFill>
                <a:latin typeface="Calibri" panose="020F0502020204030204" pitchFamily="34" charset="0"/>
                <a:cs typeface="Calibri" panose="020F0502020204030204" pitchFamily="34" charset="0"/>
              </a:rPr>
              <a:t>(+ user artifacts)</a:t>
            </a:r>
            <a:endParaRPr lang="en-US" sz="3200" dirty="0">
              <a:solidFill>
                <a:srgbClr val="00B050"/>
              </a:solidFill>
              <a:latin typeface="Calibri" panose="020F0502020204030204" pitchFamily="34" charset="0"/>
              <a:cs typeface="Calibri" panose="020F0502020204030204" pitchFamily="34" charset="0"/>
            </a:endParaRPr>
          </a:p>
        </p:txBody>
      </p:sp>
      <p:sp>
        <p:nvSpPr>
          <p:cNvPr id="181" name="Rectangle 180"/>
          <p:cNvSpPr/>
          <p:nvPr/>
        </p:nvSpPr>
        <p:spPr>
          <a:xfrm>
            <a:off x="17171352" y="17724247"/>
            <a:ext cx="3657600" cy="763624"/>
          </a:xfrm>
          <a:prstGeom prst="rect">
            <a:avLst/>
          </a:prstGeom>
          <a:solidFill>
            <a:schemeClr val="bg1"/>
          </a:solidFill>
          <a:ln w="5715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rgbClr val="00B050"/>
                </a:solidFill>
                <a:latin typeface="Calibri" panose="020F0502020204030204" pitchFamily="34" charset="0"/>
                <a:cs typeface="Calibri" panose="020F0502020204030204" pitchFamily="34" charset="0"/>
              </a:rPr>
              <a:t>Verbal transcripts</a:t>
            </a:r>
            <a:endParaRPr lang="en-US" sz="3200" dirty="0">
              <a:solidFill>
                <a:srgbClr val="00B050"/>
              </a:solidFill>
              <a:latin typeface="Calibri" panose="020F0502020204030204" pitchFamily="34" charset="0"/>
              <a:cs typeface="Calibri" panose="020F0502020204030204" pitchFamily="34" charset="0"/>
            </a:endParaRPr>
          </a:p>
        </p:txBody>
      </p:sp>
      <p:sp>
        <p:nvSpPr>
          <p:cNvPr id="197" name="Rectangle 196"/>
          <p:cNvSpPr/>
          <p:nvPr/>
        </p:nvSpPr>
        <p:spPr>
          <a:xfrm>
            <a:off x="17171352" y="20693800"/>
            <a:ext cx="3657600" cy="763624"/>
          </a:xfrm>
          <a:prstGeom prst="rect">
            <a:avLst/>
          </a:prstGeom>
          <a:solidFill>
            <a:schemeClr val="bg1"/>
          </a:solidFill>
          <a:ln w="5715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rgbClr val="00B050"/>
                </a:solidFill>
                <a:latin typeface="Calibri" panose="020F0502020204030204" pitchFamily="34" charset="0"/>
                <a:cs typeface="Calibri" panose="020F0502020204030204" pitchFamily="34" charset="0"/>
              </a:rPr>
              <a:t>Coded transcripts</a:t>
            </a:r>
            <a:endParaRPr lang="en-US" sz="3200" dirty="0">
              <a:solidFill>
                <a:srgbClr val="00B050"/>
              </a:solidFill>
              <a:latin typeface="Calibri" panose="020F0502020204030204" pitchFamily="34" charset="0"/>
              <a:cs typeface="Calibri" panose="020F0502020204030204" pitchFamily="34" charset="0"/>
            </a:endParaRPr>
          </a:p>
        </p:txBody>
      </p:sp>
      <p:sp>
        <p:nvSpPr>
          <p:cNvPr id="198" name="Rectangle 197"/>
          <p:cNvSpPr/>
          <p:nvPr/>
        </p:nvSpPr>
        <p:spPr>
          <a:xfrm>
            <a:off x="21454413" y="14670290"/>
            <a:ext cx="182880" cy="2286000"/>
          </a:xfrm>
          <a:prstGeom prst="rect">
            <a:avLst/>
          </a:prstGeom>
          <a:solidFill>
            <a:srgbClr val="324A5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00" name="Rectangle 199"/>
          <p:cNvSpPr/>
          <p:nvPr/>
        </p:nvSpPr>
        <p:spPr>
          <a:xfrm>
            <a:off x="21866675" y="14536018"/>
            <a:ext cx="7543800" cy="2554545"/>
          </a:xfrm>
          <a:prstGeom prst="rect">
            <a:avLst/>
          </a:prstGeom>
        </p:spPr>
        <p:txBody>
          <a:bodyPr wrap="square">
            <a:spAutoFit/>
          </a:bodyPr>
          <a:lstStyle/>
          <a:p>
            <a:pPr>
              <a:spcBef>
                <a:spcPts val="0"/>
              </a:spcBef>
              <a:spcAft>
                <a:spcPts val="0"/>
              </a:spcAft>
            </a:pPr>
            <a:r>
              <a:rPr lang="en-US" sz="3200" b="1" dirty="0" smtClean="0">
                <a:solidFill>
                  <a:srgbClr val="C41230"/>
                </a:solidFill>
                <a:latin typeface="Calibri" panose="020F0502020204030204" pitchFamily="34" charset="0"/>
              </a:rPr>
              <a:t>Directed interviews</a:t>
            </a:r>
            <a:r>
              <a:rPr lang="en-US" sz="3200" dirty="0" smtClean="0">
                <a:latin typeface="Calibri" panose="020F0502020204030204" pitchFamily="34" charset="0"/>
              </a:rPr>
              <a:t> and/or </a:t>
            </a:r>
            <a:r>
              <a:rPr lang="en-US" sz="3200" b="1" dirty="0" smtClean="0">
                <a:solidFill>
                  <a:srgbClr val="C41230"/>
                </a:solidFill>
                <a:latin typeface="Calibri" panose="020F0502020204030204" pitchFamily="34" charset="0"/>
              </a:rPr>
              <a:t>think-aloud protocols</a:t>
            </a:r>
            <a:r>
              <a:rPr lang="en-US" sz="3200" dirty="0" smtClean="0">
                <a:latin typeface="Calibri" panose="020F0502020204030204" pitchFamily="34" charset="0"/>
              </a:rPr>
              <a:t> [3] are conducted in each session to elicit student responses, reflections, and insight into cognitive processes during task performance.</a:t>
            </a:r>
            <a:endParaRPr lang="en-US" sz="3200" dirty="0">
              <a:latin typeface="Calibri" panose="020F0502020204030204" pitchFamily="34" charset="0"/>
            </a:endParaRPr>
          </a:p>
        </p:txBody>
      </p:sp>
      <p:sp>
        <p:nvSpPr>
          <p:cNvPr id="202" name="Rectangle 201"/>
          <p:cNvSpPr/>
          <p:nvPr/>
        </p:nvSpPr>
        <p:spPr>
          <a:xfrm>
            <a:off x="21841605" y="19305897"/>
            <a:ext cx="7543800" cy="3539430"/>
          </a:xfrm>
          <a:prstGeom prst="rect">
            <a:avLst/>
          </a:prstGeom>
        </p:spPr>
        <p:txBody>
          <a:bodyPr wrap="square">
            <a:spAutoFit/>
          </a:bodyPr>
          <a:lstStyle/>
          <a:p>
            <a:pPr>
              <a:spcBef>
                <a:spcPts val="0"/>
              </a:spcBef>
              <a:spcAft>
                <a:spcPts val="0"/>
              </a:spcAft>
            </a:pPr>
            <a:r>
              <a:rPr lang="en-US" sz="3200" b="1" dirty="0" smtClean="0">
                <a:solidFill>
                  <a:srgbClr val="C41230"/>
                </a:solidFill>
                <a:latin typeface="Calibri" panose="020F0502020204030204" pitchFamily="34" charset="0"/>
              </a:rPr>
              <a:t>Grounded theory methods</a:t>
            </a:r>
            <a:r>
              <a:rPr lang="en-US" sz="3200" dirty="0" smtClean="0">
                <a:latin typeface="Calibri" panose="020F0502020204030204" pitchFamily="34" charset="0"/>
              </a:rPr>
              <a:t> [2] are adapted for coding verbal transcripts. </a:t>
            </a:r>
          </a:p>
          <a:p>
            <a:pPr>
              <a:spcBef>
                <a:spcPts val="0"/>
              </a:spcBef>
              <a:spcAft>
                <a:spcPts val="0"/>
              </a:spcAft>
            </a:pPr>
            <a:endParaRPr lang="en-US" sz="3200" b="1" dirty="0">
              <a:latin typeface="Calibri" panose="020F0502020204030204" pitchFamily="34" charset="0"/>
            </a:endParaRPr>
          </a:p>
          <a:p>
            <a:pPr>
              <a:spcBef>
                <a:spcPts val="0"/>
              </a:spcBef>
              <a:spcAft>
                <a:spcPts val="0"/>
              </a:spcAft>
            </a:pPr>
            <a:r>
              <a:rPr lang="en-US" sz="3200" b="1" dirty="0" smtClean="0">
                <a:solidFill>
                  <a:srgbClr val="C41230"/>
                </a:solidFill>
                <a:latin typeface="Calibri" panose="020F0502020204030204" pitchFamily="34" charset="0"/>
              </a:rPr>
              <a:t>Coding</a:t>
            </a:r>
            <a:r>
              <a:rPr lang="en-US" sz="3200" dirty="0" smtClean="0">
                <a:latin typeface="Calibri" panose="020F0502020204030204" pitchFamily="34" charset="0"/>
              </a:rPr>
              <a:t> involves attaching qualitative labels (codes) to data excerpts to identify </a:t>
            </a:r>
            <a:r>
              <a:rPr lang="en-US" sz="3200" i="1" dirty="0" smtClean="0">
                <a:latin typeface="Calibri" panose="020F0502020204030204" pitchFamily="34" charset="0"/>
              </a:rPr>
              <a:t>themes</a:t>
            </a:r>
            <a:r>
              <a:rPr lang="en-US" sz="3200" dirty="0" smtClean="0">
                <a:latin typeface="Calibri" panose="020F0502020204030204" pitchFamily="34" charset="0"/>
              </a:rPr>
              <a:t>, </a:t>
            </a:r>
            <a:r>
              <a:rPr lang="en-US" sz="3200" i="1" dirty="0" smtClean="0">
                <a:latin typeface="Calibri" panose="020F0502020204030204" pitchFamily="34" charset="0"/>
              </a:rPr>
              <a:t>categories</a:t>
            </a:r>
            <a:r>
              <a:rPr lang="en-US" sz="3200" dirty="0" smtClean="0">
                <a:latin typeface="Calibri" panose="020F0502020204030204" pitchFamily="34" charset="0"/>
              </a:rPr>
              <a:t>, and </a:t>
            </a:r>
            <a:r>
              <a:rPr lang="en-US" sz="3200" i="1" dirty="0" smtClean="0">
                <a:latin typeface="Calibri" panose="020F0502020204030204" pitchFamily="34" charset="0"/>
              </a:rPr>
              <a:t>summaries</a:t>
            </a:r>
            <a:r>
              <a:rPr lang="en-US" sz="3200" dirty="0" smtClean="0">
                <a:latin typeface="Calibri" panose="020F0502020204030204" pitchFamily="34" charset="0"/>
              </a:rPr>
              <a:t> for developing an emergent theory about the data.</a:t>
            </a:r>
          </a:p>
        </p:txBody>
      </p:sp>
      <p:sp>
        <p:nvSpPr>
          <p:cNvPr id="205" name="Rectangle 204"/>
          <p:cNvSpPr/>
          <p:nvPr/>
        </p:nvSpPr>
        <p:spPr>
          <a:xfrm>
            <a:off x="21454413" y="19475412"/>
            <a:ext cx="182880" cy="3200400"/>
          </a:xfrm>
          <a:prstGeom prst="rect">
            <a:avLst/>
          </a:prstGeom>
          <a:solidFill>
            <a:srgbClr val="E09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pic>
        <p:nvPicPr>
          <p:cNvPr id="38" name="Picture 3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41738" y="20389812"/>
            <a:ext cx="1371600" cy="1371600"/>
          </a:xfrm>
          <a:prstGeom prst="rect">
            <a:avLst/>
          </a:prstGeom>
        </p:spPr>
      </p:pic>
      <p:pic>
        <p:nvPicPr>
          <p:cNvPr id="41" name="Picture 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241738" y="15127490"/>
            <a:ext cx="1371600" cy="1371600"/>
          </a:xfrm>
          <a:prstGeom prst="rect">
            <a:avLst/>
          </a:prstGeom>
        </p:spPr>
      </p:pic>
      <p:pic>
        <p:nvPicPr>
          <p:cNvPr id="42" name="Picture 4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241738" y="17420259"/>
            <a:ext cx="1371600" cy="1371600"/>
          </a:xfrm>
          <a:prstGeom prst="rect">
            <a:avLst/>
          </a:prstGeom>
        </p:spPr>
      </p:pic>
      <p:sp>
        <p:nvSpPr>
          <p:cNvPr id="206" name="Rectangle 205"/>
          <p:cNvSpPr/>
          <p:nvPr/>
        </p:nvSpPr>
        <p:spPr>
          <a:xfrm>
            <a:off x="21454413" y="17648859"/>
            <a:ext cx="182880" cy="914400"/>
          </a:xfrm>
          <a:prstGeom prst="rect">
            <a:avLst/>
          </a:prstGeom>
          <a:solidFill>
            <a:srgbClr val="31BA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07" name="Rectangle 206"/>
          <p:cNvSpPr/>
          <p:nvPr/>
        </p:nvSpPr>
        <p:spPr>
          <a:xfrm>
            <a:off x="21866676" y="17567450"/>
            <a:ext cx="7543800" cy="1077218"/>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Verbal protocols collected from each session are </a:t>
            </a:r>
            <a:r>
              <a:rPr lang="en-US" sz="3200" b="1" dirty="0" smtClean="0">
                <a:solidFill>
                  <a:srgbClr val="C41230"/>
                </a:solidFill>
                <a:latin typeface="Calibri" panose="020F0502020204030204" pitchFamily="34" charset="0"/>
              </a:rPr>
              <a:t>transcribed</a:t>
            </a:r>
            <a:r>
              <a:rPr lang="en-US" sz="3200" dirty="0" smtClean="0">
                <a:latin typeface="Calibri" panose="020F0502020204030204" pitchFamily="34" charset="0"/>
              </a:rPr>
              <a:t> for analysis.</a:t>
            </a:r>
            <a:endParaRPr lang="en-US" sz="3200" dirty="0">
              <a:latin typeface="Calibri" panose="020F0502020204030204" pitchFamily="34" charset="0"/>
            </a:endParaRPr>
          </a:p>
        </p:txBody>
      </p:sp>
      <p:cxnSp>
        <p:nvCxnSpPr>
          <p:cNvPr id="208" name="Straight Arrow Connector 207"/>
          <p:cNvCxnSpPr>
            <a:stCxn id="176" idx="2"/>
            <a:endCxn id="181" idx="0"/>
          </p:cNvCxnSpPr>
          <p:nvPr/>
        </p:nvCxnSpPr>
        <p:spPr>
          <a:xfrm>
            <a:off x="19000152" y="16479290"/>
            <a:ext cx="0" cy="1244957"/>
          </a:xfrm>
          <a:prstGeom prst="straightConnector1">
            <a:avLst/>
          </a:prstGeom>
          <a:ln w="76200">
            <a:solidFill>
              <a:srgbClr val="0070C0"/>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09" name="Straight Arrow Connector 208"/>
          <p:cNvCxnSpPr>
            <a:stCxn id="181" idx="2"/>
            <a:endCxn id="197" idx="0"/>
          </p:cNvCxnSpPr>
          <p:nvPr/>
        </p:nvCxnSpPr>
        <p:spPr>
          <a:xfrm>
            <a:off x="19000152" y="18487871"/>
            <a:ext cx="0" cy="2205929"/>
          </a:xfrm>
          <a:prstGeom prst="straightConnector1">
            <a:avLst/>
          </a:prstGeom>
          <a:ln w="76200">
            <a:solidFill>
              <a:srgbClr val="0070C0"/>
            </a:solidFill>
            <a:tailEnd type="triangle" w="lg" len="lg"/>
          </a:ln>
          <a:effectLst/>
        </p:spPr>
        <p:style>
          <a:lnRef idx="2">
            <a:schemeClr val="accent1"/>
          </a:lnRef>
          <a:fillRef idx="0">
            <a:schemeClr val="accent1"/>
          </a:fillRef>
          <a:effectRef idx="1">
            <a:schemeClr val="accent1"/>
          </a:effectRef>
          <a:fontRef idx="minor">
            <a:schemeClr val="tx1"/>
          </a:fontRef>
        </p:style>
      </p:cxnSp>
      <p:pic>
        <p:nvPicPr>
          <p:cNvPr id="49" name="Picture 4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241738" y="23640527"/>
            <a:ext cx="1371600" cy="1371600"/>
          </a:xfrm>
          <a:prstGeom prst="rect">
            <a:avLst/>
          </a:prstGeom>
        </p:spPr>
      </p:pic>
      <p:sp>
        <p:nvSpPr>
          <p:cNvPr id="210" name="Rectangle 209"/>
          <p:cNvSpPr/>
          <p:nvPr/>
        </p:nvSpPr>
        <p:spPr>
          <a:xfrm>
            <a:off x="17168772" y="23944515"/>
            <a:ext cx="3657600" cy="763624"/>
          </a:xfrm>
          <a:prstGeom prst="rect">
            <a:avLst/>
          </a:prstGeom>
          <a:solidFill>
            <a:schemeClr val="bg1"/>
          </a:solidFill>
          <a:ln w="57150">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rgbClr val="00B050"/>
                </a:solidFill>
                <a:latin typeface="Calibri" panose="020F0502020204030204" pitchFamily="34" charset="0"/>
                <a:cs typeface="Calibri" panose="020F0502020204030204" pitchFamily="34" charset="0"/>
              </a:rPr>
              <a:t>Taxonomic mapping</a:t>
            </a:r>
            <a:endParaRPr lang="en-US" sz="3200" dirty="0">
              <a:solidFill>
                <a:srgbClr val="00B050"/>
              </a:solidFill>
              <a:latin typeface="Calibri" panose="020F0502020204030204" pitchFamily="34" charset="0"/>
              <a:cs typeface="Calibri" panose="020F0502020204030204" pitchFamily="34" charset="0"/>
            </a:endParaRPr>
          </a:p>
        </p:txBody>
      </p:sp>
      <p:cxnSp>
        <p:nvCxnSpPr>
          <p:cNvPr id="211" name="Straight Arrow Connector 210"/>
          <p:cNvCxnSpPr>
            <a:stCxn id="197" idx="2"/>
            <a:endCxn id="210" idx="0"/>
          </p:cNvCxnSpPr>
          <p:nvPr/>
        </p:nvCxnSpPr>
        <p:spPr>
          <a:xfrm flipH="1">
            <a:off x="18997572" y="21457424"/>
            <a:ext cx="2580" cy="2487091"/>
          </a:xfrm>
          <a:prstGeom prst="straightConnector1">
            <a:avLst/>
          </a:prstGeom>
          <a:ln w="76200">
            <a:solidFill>
              <a:srgbClr val="0070C0"/>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212" name="Rectangle 211"/>
          <p:cNvSpPr/>
          <p:nvPr/>
        </p:nvSpPr>
        <p:spPr>
          <a:xfrm>
            <a:off x="21454413" y="23411927"/>
            <a:ext cx="182880" cy="1828800"/>
          </a:xfrm>
          <a:prstGeom prst="rect">
            <a:avLst/>
          </a:prstGeom>
          <a:solidFill>
            <a:srgbClr val="F1543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13" name="Rectangle 212"/>
          <p:cNvSpPr/>
          <p:nvPr/>
        </p:nvSpPr>
        <p:spPr>
          <a:xfrm>
            <a:off x="21866677" y="23295276"/>
            <a:ext cx="7219041" cy="2062103"/>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A </a:t>
            </a:r>
            <a:r>
              <a:rPr lang="en-US" sz="3200" b="1" dirty="0" smtClean="0">
                <a:solidFill>
                  <a:srgbClr val="C41230"/>
                </a:solidFill>
                <a:latin typeface="Calibri" panose="020F0502020204030204" pitchFamily="34" charset="0"/>
              </a:rPr>
              <a:t>semi-closed card sort</a:t>
            </a:r>
            <a:r>
              <a:rPr lang="en-US" sz="3200" dirty="0" smtClean="0">
                <a:latin typeface="Calibri" panose="020F0502020204030204" pitchFamily="34" charset="0"/>
              </a:rPr>
              <a:t> is adapted to classify the codes using the </a:t>
            </a:r>
            <a:r>
              <a:rPr lang="en-US" sz="3200" b="1" dirty="0" smtClean="0">
                <a:solidFill>
                  <a:srgbClr val="C41230"/>
                </a:solidFill>
                <a:latin typeface="Calibri" panose="020F0502020204030204" pitchFamily="34" charset="0"/>
              </a:rPr>
              <a:t>SOLO taxonomy </a:t>
            </a:r>
            <a:r>
              <a:rPr lang="en-US" sz="3200" dirty="0" smtClean="0">
                <a:latin typeface="Calibri" panose="020F0502020204030204" pitchFamily="34" charset="0"/>
              </a:rPr>
              <a:t>[4] and the emergent themes from the qualitative coding process.</a:t>
            </a:r>
          </a:p>
        </p:txBody>
      </p:sp>
      <p:graphicFrame>
        <p:nvGraphicFramePr>
          <p:cNvPr id="2" name="Table 1"/>
          <p:cNvGraphicFramePr>
            <a:graphicFrameLocks noGrp="1"/>
          </p:cNvGraphicFramePr>
          <p:nvPr>
            <p:extLst>
              <p:ext uri="{D42A27DB-BD31-4B8C-83A1-F6EECF244321}">
                <p14:modId xmlns:p14="http://schemas.microsoft.com/office/powerpoint/2010/main" val="1412402933"/>
              </p:ext>
            </p:extLst>
          </p:nvPr>
        </p:nvGraphicFramePr>
        <p:xfrm>
          <a:off x="31046595" y="14658133"/>
          <a:ext cx="12347729" cy="12664724"/>
        </p:xfrm>
        <a:graphic>
          <a:graphicData uri="http://schemas.openxmlformats.org/drawingml/2006/table">
            <a:tbl>
              <a:tblPr firstRow="1" bandRow="1">
                <a:tableStyleId>{5C22544A-7EE6-4342-B048-85BDC9FD1C3A}</a:tableStyleId>
              </a:tblPr>
              <a:tblGrid>
                <a:gridCol w="3700605">
                  <a:extLst>
                    <a:ext uri="{9D8B030D-6E8A-4147-A177-3AD203B41FA5}">
                      <a16:colId xmlns:a16="http://schemas.microsoft.com/office/drawing/2014/main" val="183914412"/>
                    </a:ext>
                  </a:extLst>
                </a:gridCol>
                <a:gridCol w="8647124">
                  <a:extLst>
                    <a:ext uri="{9D8B030D-6E8A-4147-A177-3AD203B41FA5}">
                      <a16:colId xmlns:a16="http://schemas.microsoft.com/office/drawing/2014/main" val="2740453785"/>
                    </a:ext>
                  </a:extLst>
                </a:gridCol>
              </a:tblGrid>
              <a:tr h="1380764">
                <a:tc>
                  <a:txBody>
                    <a:bodyPr/>
                    <a:lstStyle/>
                    <a:p>
                      <a:pPr algn="ctr"/>
                      <a:r>
                        <a:rPr lang="en-US" sz="3200" dirty="0" smtClean="0">
                          <a:solidFill>
                            <a:schemeClr val="bg1"/>
                          </a:solidFill>
                          <a:latin typeface="Calibri" panose="020F0502020204030204" pitchFamily="34" charset="0"/>
                        </a:rPr>
                        <a:t>SOLO </a:t>
                      </a:r>
                    </a:p>
                    <a:p>
                      <a:pPr algn="ctr"/>
                      <a:r>
                        <a:rPr lang="en-US" sz="3200" dirty="0" smtClean="0">
                          <a:solidFill>
                            <a:schemeClr val="bg1"/>
                          </a:solidFill>
                          <a:latin typeface="Calibri" panose="020F0502020204030204" pitchFamily="34" charset="0"/>
                        </a:rPr>
                        <a:t>Category</a:t>
                      </a:r>
                      <a:endParaRPr lang="en-US" sz="3200" dirty="0">
                        <a:solidFill>
                          <a:schemeClr val="bg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solidFill>
                  </a:tcPr>
                </a:tc>
                <a:tc>
                  <a:txBody>
                    <a:bodyPr/>
                    <a:lstStyle/>
                    <a:p>
                      <a:pPr algn="ctr"/>
                      <a:r>
                        <a:rPr lang="en-US" sz="3200" baseline="0" dirty="0" smtClean="0">
                          <a:solidFill>
                            <a:schemeClr val="bg1"/>
                          </a:solidFill>
                          <a:latin typeface="Calibri" panose="020F0502020204030204" pitchFamily="34" charset="0"/>
                        </a:rPr>
                        <a:t>Theme: Functions &amp; Use of e</a:t>
                      </a:r>
                      <a:r>
                        <a:rPr lang="en-US" sz="3200" dirty="0" smtClean="0">
                          <a:solidFill>
                            <a:schemeClr val="bg1"/>
                          </a:solidFill>
                          <a:latin typeface="Calibri" panose="020F0502020204030204" pitchFamily="34" charset="0"/>
                        </a:rPr>
                        <a:t>xpressions</a:t>
                      </a:r>
                    </a:p>
                    <a:p>
                      <a:pPr algn="ctr"/>
                      <a:r>
                        <a:rPr lang="en-US" sz="3200" dirty="0" smtClean="0">
                          <a:solidFill>
                            <a:schemeClr val="bg1"/>
                          </a:solidFill>
                          <a:latin typeface="Calibri" panose="020F0502020204030204" pitchFamily="34" charset="0"/>
                        </a:rPr>
                        <a:t>[ Exemplars ]</a:t>
                      </a:r>
                      <a:endParaRPr lang="en-US" sz="3200" dirty="0">
                        <a:solidFill>
                          <a:schemeClr val="bg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tx2">
                        <a:lumMod val="60000"/>
                        <a:lumOff val="40000"/>
                      </a:schemeClr>
                    </a:solidFill>
                  </a:tcPr>
                </a:tc>
                <a:extLst>
                  <a:ext uri="{0D108BD9-81ED-4DB2-BD59-A6C34878D82A}">
                    <a16:rowId xmlns:a16="http://schemas.microsoft.com/office/drawing/2014/main" val="3533316403"/>
                  </a:ext>
                </a:extLst>
              </a:tr>
              <a:tr h="2319660">
                <a:tc>
                  <a:txBody>
                    <a:bodyPr/>
                    <a:lstStyle/>
                    <a:p>
                      <a:pPr algn="ctr"/>
                      <a:r>
                        <a:rPr lang="en-US" sz="3200" b="1" dirty="0" err="1" smtClean="0">
                          <a:solidFill>
                            <a:schemeClr val="tx1"/>
                          </a:solidFill>
                          <a:latin typeface="Calibri" panose="020F0502020204030204" pitchFamily="34" charset="0"/>
                        </a:rPr>
                        <a:t>Prestructural</a:t>
                      </a:r>
                      <a:endParaRPr lang="en-US" sz="3200" b="1" dirty="0" smtClean="0">
                        <a:solidFill>
                          <a:schemeClr val="tx1"/>
                        </a:solidFill>
                        <a:latin typeface="Calibri" panose="020F0502020204030204" pitchFamily="34" charset="0"/>
                      </a:endParaRPr>
                    </a:p>
                    <a:p>
                      <a:pPr algn="ctr"/>
                      <a:endParaRPr lang="en-US" sz="1200" b="1" dirty="0" smtClean="0">
                        <a:solidFill>
                          <a:schemeClr val="tx1"/>
                        </a:solidFill>
                        <a:latin typeface="Calibri" panose="020F0502020204030204" pitchFamily="34" charset="0"/>
                      </a:endParaRPr>
                    </a:p>
                    <a:p>
                      <a:pPr algn="ctr"/>
                      <a:r>
                        <a:rPr lang="en-US" sz="3200" b="0" i="1" dirty="0" smtClean="0">
                          <a:solidFill>
                            <a:schemeClr val="tx1"/>
                          </a:solidFill>
                          <a:latin typeface="Calibri" panose="020F0502020204030204" pitchFamily="34" charset="0"/>
                        </a:rPr>
                        <a:t>Lack of knowledge</a:t>
                      </a:r>
                      <a:endParaRPr lang="en-US" sz="3200" b="0" i="1" dirty="0">
                        <a:solidFill>
                          <a:schemeClr val="tx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l"/>
                      <a:r>
                        <a:rPr lang="en-US" sz="3200" i="1" dirty="0" smtClean="0">
                          <a:solidFill>
                            <a:schemeClr val="tx1"/>
                          </a:solidFill>
                          <a:latin typeface="Calibri" panose="020F0502020204030204" pitchFamily="34" charset="0"/>
                        </a:rPr>
                        <a:t>So "or" isn't always the first thing I go to, just because I'm not too familiar with it.</a:t>
                      </a:r>
                      <a:endParaRPr lang="en-US" sz="3200" i="1" dirty="0">
                        <a:solidFill>
                          <a:schemeClr val="tx1"/>
                        </a:solidFill>
                        <a:latin typeface="Calibri" panose="020F0502020204030204" pitchFamily="34" charset="0"/>
                      </a:endParaRPr>
                    </a:p>
                  </a:txBody>
                  <a:tcPr marL="320040" marR="320040" marT="320040" marB="32004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659465294"/>
                  </a:ext>
                </a:extLst>
              </a:tr>
              <a:tr h="2319660">
                <a:tc>
                  <a:txBody>
                    <a:bodyPr/>
                    <a:lstStyle/>
                    <a:p>
                      <a:pPr algn="ctr"/>
                      <a:r>
                        <a:rPr lang="en-US" sz="3200" b="1" dirty="0" err="1" smtClean="0">
                          <a:solidFill>
                            <a:schemeClr val="tx1"/>
                          </a:solidFill>
                          <a:latin typeface="Calibri" panose="020F0502020204030204" pitchFamily="34" charset="0"/>
                        </a:rPr>
                        <a:t>Unistructural</a:t>
                      </a:r>
                      <a:endParaRPr lang="en-US" sz="3200" b="1" dirty="0" smtClean="0">
                        <a:solidFill>
                          <a:schemeClr val="tx1"/>
                        </a:solidFill>
                        <a:latin typeface="Calibri" panose="020F0502020204030204" pitchFamily="34" charset="0"/>
                      </a:endParaRPr>
                    </a:p>
                    <a:p>
                      <a:pPr algn="ctr"/>
                      <a:endParaRPr lang="en-US" sz="1200" b="1" dirty="0" smtClean="0">
                        <a:solidFill>
                          <a:schemeClr val="tx1"/>
                        </a:solidFill>
                        <a:latin typeface="Calibri" panose="020F0502020204030204" pitchFamily="34" charset="0"/>
                      </a:endParaRPr>
                    </a:p>
                    <a:p>
                      <a:pPr algn="ctr"/>
                      <a:r>
                        <a:rPr lang="en-US" sz="3200" b="0" i="1" dirty="0" smtClean="0">
                          <a:solidFill>
                            <a:schemeClr val="tx1"/>
                          </a:solidFill>
                          <a:latin typeface="Calibri" panose="020F0502020204030204" pitchFamily="34" charset="0"/>
                        </a:rPr>
                        <a:t>About a single expression</a:t>
                      </a:r>
                      <a:endParaRPr lang="en-US" sz="3200" b="0" i="1" dirty="0">
                        <a:solidFill>
                          <a:schemeClr val="tx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l"/>
                      <a:r>
                        <a:rPr lang="en-US" sz="3200" i="1" dirty="0" smtClean="0">
                          <a:solidFill>
                            <a:schemeClr val="tx1"/>
                          </a:solidFill>
                          <a:latin typeface="Calibri" panose="020F0502020204030204" pitchFamily="34" charset="0"/>
                        </a:rPr>
                        <a:t>if the list is empty, then it should return zero, because the output should be a number</a:t>
                      </a:r>
                      <a:endParaRPr lang="en-US" sz="3200" i="1" dirty="0">
                        <a:solidFill>
                          <a:schemeClr val="tx1"/>
                        </a:solidFill>
                        <a:latin typeface="Calibri" panose="020F0502020204030204" pitchFamily="34" charset="0"/>
                      </a:endParaRPr>
                    </a:p>
                  </a:txBody>
                  <a:tcPr marL="320040" marR="320040" marT="320040" marB="32004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081566033"/>
                  </a:ext>
                </a:extLst>
              </a:tr>
              <a:tr h="2319660">
                <a:tc>
                  <a:txBody>
                    <a:bodyPr/>
                    <a:lstStyle/>
                    <a:p>
                      <a:pPr algn="ctr"/>
                      <a:r>
                        <a:rPr lang="en-US" sz="3200" b="1" dirty="0" err="1" smtClean="0">
                          <a:solidFill>
                            <a:schemeClr val="tx1"/>
                          </a:solidFill>
                          <a:latin typeface="Calibri" panose="020F0502020204030204" pitchFamily="34" charset="0"/>
                        </a:rPr>
                        <a:t>Multistructural</a:t>
                      </a:r>
                      <a:endParaRPr lang="en-US" sz="3200" b="1" dirty="0" smtClean="0">
                        <a:solidFill>
                          <a:schemeClr val="tx1"/>
                        </a:solidFill>
                        <a:latin typeface="Calibri" panose="020F0502020204030204" pitchFamily="34" charset="0"/>
                      </a:endParaRPr>
                    </a:p>
                    <a:p>
                      <a:pPr algn="ctr"/>
                      <a:endParaRPr lang="en-US" sz="1200" b="1" dirty="0" smtClean="0">
                        <a:solidFill>
                          <a:schemeClr val="tx1"/>
                        </a:solidFill>
                        <a:latin typeface="Calibri" panose="020F0502020204030204" pitchFamily="34" charset="0"/>
                      </a:endParaRPr>
                    </a:p>
                    <a:p>
                      <a:pPr algn="ctr"/>
                      <a:r>
                        <a:rPr lang="en-US" sz="3200" b="0" i="1" dirty="0" smtClean="0">
                          <a:solidFill>
                            <a:schemeClr val="tx1"/>
                          </a:solidFill>
                          <a:latin typeface="Calibri" panose="020F0502020204030204" pitchFamily="34" charset="0"/>
                        </a:rPr>
                        <a:t>About a series of expressions</a:t>
                      </a:r>
                      <a:endParaRPr lang="en-US" sz="3200" b="0" i="1" dirty="0">
                        <a:solidFill>
                          <a:schemeClr val="tx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l"/>
                      <a:r>
                        <a:rPr lang="en-US" sz="3200" i="1" dirty="0" smtClean="0">
                          <a:solidFill>
                            <a:schemeClr val="tx1"/>
                          </a:solidFill>
                          <a:latin typeface="Calibri" panose="020F0502020204030204" pitchFamily="34" charset="0"/>
                        </a:rPr>
                        <a:t>And so if that's false, it goes onto the next one where it asks if it's cons, and if it's true, it goes on to see if the name that was given in the function matches the first list of strings – so the first ad, the name in there, if that's true, then it adds the air cost</a:t>
                      </a:r>
                      <a:endParaRPr lang="en-US" sz="3200" i="1" dirty="0">
                        <a:solidFill>
                          <a:schemeClr val="tx1"/>
                        </a:solidFill>
                        <a:latin typeface="Calibri" panose="020F0502020204030204" pitchFamily="34" charset="0"/>
                      </a:endParaRPr>
                    </a:p>
                  </a:txBody>
                  <a:tcPr marL="320040" marR="320040" marT="320040" marB="32004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727979024"/>
                  </a:ext>
                </a:extLst>
              </a:tr>
              <a:tr h="2319660">
                <a:tc>
                  <a:txBody>
                    <a:bodyPr/>
                    <a:lstStyle/>
                    <a:p>
                      <a:pPr algn="ctr"/>
                      <a:r>
                        <a:rPr lang="en-US" sz="3200" b="1" dirty="0" smtClean="0">
                          <a:solidFill>
                            <a:schemeClr val="tx1"/>
                          </a:solidFill>
                          <a:latin typeface="Calibri" panose="020F0502020204030204" pitchFamily="34" charset="0"/>
                        </a:rPr>
                        <a:t>Relational</a:t>
                      </a:r>
                    </a:p>
                    <a:p>
                      <a:pPr algn="ctr"/>
                      <a:endParaRPr lang="en-US" sz="1200" b="1" dirty="0" smtClean="0">
                        <a:solidFill>
                          <a:schemeClr val="tx1"/>
                        </a:solidFill>
                        <a:latin typeface="Calibri" panose="020F0502020204030204" pitchFamily="34" charset="0"/>
                      </a:endParaRPr>
                    </a:p>
                    <a:p>
                      <a:pPr algn="ctr"/>
                      <a:r>
                        <a:rPr lang="en-US" sz="3200" b="0" i="1" dirty="0" smtClean="0">
                          <a:solidFill>
                            <a:schemeClr val="tx1"/>
                          </a:solidFill>
                          <a:latin typeface="Calibri" panose="020F0502020204030204" pitchFamily="34" charset="0"/>
                        </a:rPr>
                        <a:t>Interactions among multiple expressions</a:t>
                      </a:r>
                      <a:endParaRPr lang="en-US" sz="3200" b="0" i="1" dirty="0">
                        <a:solidFill>
                          <a:schemeClr val="tx1"/>
                        </a:solidFill>
                        <a:latin typeface="Calibri" panose="020F0502020204030204"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5">
                        <a:lumMod val="20000"/>
                        <a:lumOff val="80000"/>
                      </a:schemeClr>
                    </a:solidFill>
                  </a:tcPr>
                </a:tc>
                <a:tc>
                  <a:txBody>
                    <a:bodyPr/>
                    <a:lstStyle/>
                    <a:p>
                      <a:pPr algn="l"/>
                      <a:r>
                        <a:rPr lang="en-US" sz="3200" i="1" dirty="0" smtClean="0">
                          <a:solidFill>
                            <a:schemeClr val="tx1"/>
                          </a:solidFill>
                          <a:latin typeface="Calibri" panose="020F0502020204030204" pitchFamily="34" charset="0"/>
                        </a:rPr>
                        <a:t>So, that list of ads is then acted on by this function, total-cost-for-</a:t>
                      </a:r>
                      <a:r>
                        <a:rPr lang="en-US" sz="3200" i="1" dirty="0" err="1" smtClean="0">
                          <a:solidFill>
                            <a:schemeClr val="tx1"/>
                          </a:solidFill>
                          <a:latin typeface="Calibri" panose="020F0502020204030204" pitchFamily="34" charset="0"/>
                        </a:rPr>
                        <a:t>aloa</a:t>
                      </a:r>
                      <a:r>
                        <a:rPr lang="en-US" sz="3200" i="1" dirty="0" smtClean="0">
                          <a:solidFill>
                            <a:schemeClr val="tx1"/>
                          </a:solidFill>
                          <a:latin typeface="Calibri" panose="020F0502020204030204" pitchFamily="34" charset="0"/>
                        </a:rPr>
                        <a:t>, which takes a list of ad. It […] produces a number, so this list that I've just created is now acted on by a function that takes a list and creates a number</a:t>
                      </a:r>
                      <a:endParaRPr lang="en-US" sz="3200" i="1" dirty="0">
                        <a:solidFill>
                          <a:schemeClr val="tx1"/>
                        </a:solidFill>
                        <a:latin typeface="Calibri" panose="020F0502020204030204" pitchFamily="34" charset="0"/>
                      </a:endParaRPr>
                    </a:p>
                  </a:txBody>
                  <a:tcPr marL="320040" marR="320040" marT="320040" marB="32004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742254605"/>
                  </a:ext>
                </a:extLst>
              </a:tr>
            </a:tbl>
          </a:graphicData>
        </a:graphic>
      </p:graphicFrame>
      <p:sp>
        <p:nvSpPr>
          <p:cNvPr id="4" name="Chevron 3"/>
          <p:cNvSpPr/>
          <p:nvPr/>
        </p:nvSpPr>
        <p:spPr>
          <a:xfrm>
            <a:off x="29289738" y="23531924"/>
            <a:ext cx="998129" cy="1588806"/>
          </a:xfrm>
          <a:prstGeom prst="chevron">
            <a:avLst/>
          </a:prstGeom>
          <a:solidFill>
            <a:srgbClr val="31BA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6" name="Rectangle 145"/>
          <p:cNvSpPr/>
          <p:nvPr/>
        </p:nvSpPr>
        <p:spPr>
          <a:xfrm>
            <a:off x="16358264" y="25780999"/>
            <a:ext cx="9148435" cy="584775"/>
          </a:xfrm>
          <a:prstGeom prst="rect">
            <a:avLst/>
          </a:prstGeom>
        </p:spPr>
        <p:txBody>
          <a:bodyPr wrap="square">
            <a:spAutoFit/>
          </a:bodyPr>
          <a:lstStyle/>
          <a:p>
            <a:pPr algn="ctr">
              <a:spcBef>
                <a:spcPts val="0"/>
              </a:spcBef>
              <a:spcAft>
                <a:spcPts val="0"/>
              </a:spcAft>
            </a:pPr>
            <a:r>
              <a:rPr lang="en-US" sz="3200" b="1" dirty="0" smtClean="0">
                <a:solidFill>
                  <a:srgbClr val="C41230"/>
                </a:solidFill>
                <a:latin typeface="Calibri" panose="020F0502020204030204" pitchFamily="34" charset="0"/>
              </a:rPr>
              <a:t>SOLO: Structure of Observed Learning Outcomes</a:t>
            </a:r>
            <a:endParaRPr lang="en-US" sz="3200" dirty="0" smtClean="0">
              <a:latin typeface="Calibri" panose="020F0502020204030204" pitchFamily="34" charset="0"/>
            </a:endParaRPr>
          </a:p>
        </p:txBody>
      </p:sp>
      <p:sp>
        <p:nvSpPr>
          <p:cNvPr id="147" name="Rectangle 146"/>
          <p:cNvSpPr/>
          <p:nvPr/>
        </p:nvSpPr>
        <p:spPr>
          <a:xfrm>
            <a:off x="16741311" y="26365774"/>
            <a:ext cx="11561928" cy="1077218"/>
          </a:xfrm>
          <a:prstGeom prst="rect">
            <a:avLst/>
          </a:prstGeom>
        </p:spPr>
        <p:txBody>
          <a:bodyPr wrap="square">
            <a:spAutoFit/>
          </a:bodyPr>
          <a:lstStyle/>
          <a:p>
            <a:pPr>
              <a:spcBef>
                <a:spcPts val="0"/>
              </a:spcBef>
              <a:spcAft>
                <a:spcPts val="0"/>
              </a:spcAft>
            </a:pPr>
            <a:r>
              <a:rPr lang="en-US" sz="3200" dirty="0" smtClean="0">
                <a:latin typeface="Calibri" panose="020F0502020204030204" pitchFamily="34" charset="0"/>
              </a:rPr>
              <a:t>Describes five (5) levels of increasing complexity in understanding of a discipline or subject area; increasing complexity of connections</a:t>
            </a:r>
          </a:p>
        </p:txBody>
      </p:sp>
      <p:sp>
        <p:nvSpPr>
          <p:cNvPr id="148" name="Rectangle 147"/>
          <p:cNvSpPr/>
          <p:nvPr/>
        </p:nvSpPr>
        <p:spPr>
          <a:xfrm>
            <a:off x="16383171" y="25797011"/>
            <a:ext cx="182880" cy="164592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grpSp>
        <p:nvGrpSpPr>
          <p:cNvPr id="5" name="Group 4"/>
          <p:cNvGrpSpPr/>
          <p:nvPr/>
        </p:nvGrpSpPr>
        <p:grpSpPr>
          <a:xfrm>
            <a:off x="15094523" y="28981421"/>
            <a:ext cx="3878743" cy="1371600"/>
            <a:chOff x="15059811" y="29015338"/>
            <a:chExt cx="3878743" cy="1371600"/>
          </a:xfrm>
        </p:grpSpPr>
        <p:pic>
          <p:nvPicPr>
            <p:cNvPr id="13" name="Picture 1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566954" y="29015338"/>
              <a:ext cx="1371600" cy="1371600"/>
            </a:xfrm>
            <a:prstGeom prst="rect">
              <a:avLst/>
            </a:prstGeom>
          </p:spPr>
        </p:pic>
        <p:sp>
          <p:nvSpPr>
            <p:cNvPr id="153" name="Rectangle 152"/>
            <p:cNvSpPr/>
            <p:nvPr/>
          </p:nvSpPr>
          <p:spPr>
            <a:xfrm>
              <a:off x="15059811" y="29408751"/>
              <a:ext cx="2519449" cy="584775"/>
            </a:xfrm>
            <a:prstGeom prst="rect">
              <a:avLst/>
            </a:prstGeom>
          </p:spPr>
          <p:txBody>
            <a:bodyPr wrap="square">
              <a:spAutoFit/>
            </a:bodyPr>
            <a:lstStyle/>
            <a:p>
              <a:pPr algn="ctr">
                <a:spcBef>
                  <a:spcPts val="0"/>
                </a:spcBef>
                <a:spcAft>
                  <a:spcPts val="0"/>
                </a:spcAft>
              </a:pPr>
              <a:r>
                <a:rPr lang="en-US" sz="3200" b="1" dirty="0" smtClean="0">
                  <a:latin typeface="Calibri" panose="020F0502020204030204" pitchFamily="34" charset="0"/>
                </a:rPr>
                <a:t>Prestructural</a:t>
              </a:r>
            </a:p>
          </p:txBody>
        </p:sp>
      </p:grpSp>
      <p:grpSp>
        <p:nvGrpSpPr>
          <p:cNvPr id="21" name="Group 20"/>
          <p:cNvGrpSpPr/>
          <p:nvPr/>
        </p:nvGrpSpPr>
        <p:grpSpPr>
          <a:xfrm>
            <a:off x="20067025" y="28981421"/>
            <a:ext cx="3933471" cy="1371600"/>
            <a:chOff x="20187311" y="29374890"/>
            <a:chExt cx="3933471" cy="1371600"/>
          </a:xfrm>
        </p:grpSpPr>
        <p:pic>
          <p:nvPicPr>
            <p:cNvPr id="8" name="Picture 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749182" y="29374890"/>
              <a:ext cx="1371600" cy="1371600"/>
            </a:xfrm>
            <a:prstGeom prst="rect">
              <a:avLst/>
            </a:prstGeom>
          </p:spPr>
        </p:pic>
        <p:sp>
          <p:nvSpPr>
            <p:cNvPr id="166" name="Rectangle 165"/>
            <p:cNvSpPr/>
            <p:nvPr/>
          </p:nvSpPr>
          <p:spPr>
            <a:xfrm>
              <a:off x="20187311" y="29768303"/>
              <a:ext cx="2519449" cy="584775"/>
            </a:xfrm>
            <a:prstGeom prst="rect">
              <a:avLst/>
            </a:prstGeom>
          </p:spPr>
          <p:txBody>
            <a:bodyPr wrap="square">
              <a:spAutoFit/>
            </a:bodyPr>
            <a:lstStyle/>
            <a:p>
              <a:pPr algn="ctr">
                <a:spcBef>
                  <a:spcPts val="0"/>
                </a:spcBef>
                <a:spcAft>
                  <a:spcPts val="0"/>
                </a:spcAft>
              </a:pPr>
              <a:r>
                <a:rPr lang="en-US" sz="3200" b="1" dirty="0" smtClean="0">
                  <a:latin typeface="Calibri" panose="020F0502020204030204" pitchFamily="34" charset="0"/>
                </a:rPr>
                <a:t>Unistructural</a:t>
              </a:r>
            </a:p>
          </p:txBody>
        </p:sp>
      </p:grpSp>
      <p:grpSp>
        <p:nvGrpSpPr>
          <p:cNvPr id="20" name="Group 19"/>
          <p:cNvGrpSpPr/>
          <p:nvPr/>
        </p:nvGrpSpPr>
        <p:grpSpPr>
          <a:xfrm>
            <a:off x="19935165" y="30495075"/>
            <a:ext cx="4133535" cy="1371600"/>
            <a:chOff x="19923590" y="30671882"/>
            <a:chExt cx="4133535" cy="1371600"/>
          </a:xfrm>
        </p:grpSpPr>
        <p:pic>
          <p:nvPicPr>
            <p:cNvPr id="9" name="Picture 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685525" y="30671882"/>
              <a:ext cx="1371600" cy="1371600"/>
            </a:xfrm>
            <a:prstGeom prst="rect">
              <a:avLst/>
            </a:prstGeom>
          </p:spPr>
        </p:pic>
        <p:sp>
          <p:nvSpPr>
            <p:cNvPr id="174" name="Rectangle 173"/>
            <p:cNvSpPr/>
            <p:nvPr/>
          </p:nvSpPr>
          <p:spPr>
            <a:xfrm>
              <a:off x="19923590" y="31065295"/>
              <a:ext cx="2741018" cy="584775"/>
            </a:xfrm>
            <a:prstGeom prst="rect">
              <a:avLst/>
            </a:prstGeom>
          </p:spPr>
          <p:txBody>
            <a:bodyPr wrap="square">
              <a:spAutoFit/>
            </a:bodyPr>
            <a:lstStyle/>
            <a:p>
              <a:pPr algn="ctr">
                <a:spcBef>
                  <a:spcPts val="0"/>
                </a:spcBef>
                <a:spcAft>
                  <a:spcPts val="0"/>
                </a:spcAft>
              </a:pPr>
              <a:r>
                <a:rPr lang="en-US" sz="3200" b="1" dirty="0" smtClean="0">
                  <a:latin typeface="Calibri" panose="020F0502020204030204" pitchFamily="34" charset="0"/>
                </a:rPr>
                <a:t>Multistructural</a:t>
              </a:r>
            </a:p>
          </p:txBody>
        </p:sp>
      </p:grpSp>
      <p:grpSp>
        <p:nvGrpSpPr>
          <p:cNvPr id="22" name="Group 21"/>
          <p:cNvGrpSpPr/>
          <p:nvPr/>
        </p:nvGrpSpPr>
        <p:grpSpPr>
          <a:xfrm>
            <a:off x="25056648" y="28981421"/>
            <a:ext cx="3391836" cy="1371600"/>
            <a:chOff x="25160823" y="29374890"/>
            <a:chExt cx="3391836" cy="1371600"/>
          </a:xfrm>
        </p:grpSpPr>
        <p:pic>
          <p:nvPicPr>
            <p:cNvPr id="10" name="Picture 9"/>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181059" y="29374890"/>
              <a:ext cx="1371600" cy="1371600"/>
            </a:xfrm>
            <a:prstGeom prst="rect">
              <a:avLst/>
            </a:prstGeom>
          </p:spPr>
        </p:pic>
        <p:sp>
          <p:nvSpPr>
            <p:cNvPr id="182" name="Rectangle 181"/>
            <p:cNvSpPr/>
            <p:nvPr/>
          </p:nvSpPr>
          <p:spPr>
            <a:xfrm>
              <a:off x="25160823" y="29768303"/>
              <a:ext cx="1921405" cy="584775"/>
            </a:xfrm>
            <a:prstGeom prst="rect">
              <a:avLst/>
            </a:prstGeom>
          </p:spPr>
          <p:txBody>
            <a:bodyPr wrap="square">
              <a:spAutoFit/>
            </a:bodyPr>
            <a:lstStyle/>
            <a:p>
              <a:pPr algn="ctr">
                <a:spcBef>
                  <a:spcPts val="0"/>
                </a:spcBef>
                <a:spcAft>
                  <a:spcPts val="0"/>
                </a:spcAft>
              </a:pPr>
              <a:r>
                <a:rPr lang="en-US" sz="3200" b="1" dirty="0" smtClean="0">
                  <a:latin typeface="Calibri" panose="020F0502020204030204" pitchFamily="34" charset="0"/>
                </a:rPr>
                <a:t>Relational</a:t>
              </a:r>
            </a:p>
          </p:txBody>
        </p:sp>
      </p:grpSp>
      <p:grpSp>
        <p:nvGrpSpPr>
          <p:cNvPr id="24" name="Group 23"/>
          <p:cNvGrpSpPr/>
          <p:nvPr/>
        </p:nvGrpSpPr>
        <p:grpSpPr>
          <a:xfrm>
            <a:off x="25056648" y="30495075"/>
            <a:ext cx="4508038" cy="1371600"/>
            <a:chOff x="25160823" y="30610825"/>
            <a:chExt cx="4508038" cy="1371600"/>
          </a:xfrm>
        </p:grpSpPr>
        <p:grpSp>
          <p:nvGrpSpPr>
            <p:cNvPr id="23" name="Group 22"/>
            <p:cNvGrpSpPr/>
            <p:nvPr/>
          </p:nvGrpSpPr>
          <p:grpSpPr>
            <a:xfrm>
              <a:off x="27087501" y="30610825"/>
              <a:ext cx="2581360" cy="1371600"/>
              <a:chOff x="27087501" y="30631177"/>
              <a:chExt cx="2581360" cy="1371600"/>
            </a:xfrm>
          </p:grpSpPr>
          <p:pic>
            <p:nvPicPr>
              <p:cNvPr id="11" name="Picture 10"/>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297261" y="30631177"/>
                <a:ext cx="1371600" cy="1371600"/>
              </a:xfrm>
              <a:prstGeom prst="rect">
                <a:avLst/>
              </a:prstGeom>
            </p:spPr>
          </p:pic>
          <p:pic>
            <p:nvPicPr>
              <p:cNvPr id="144" name="Picture 14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087501" y="30631177"/>
                <a:ext cx="1371600" cy="1371600"/>
              </a:xfrm>
              <a:prstGeom prst="rect">
                <a:avLst/>
              </a:prstGeom>
            </p:spPr>
          </p:pic>
        </p:grpSp>
        <p:sp>
          <p:nvSpPr>
            <p:cNvPr id="201" name="Rectangle 200"/>
            <p:cNvSpPr/>
            <p:nvPr/>
          </p:nvSpPr>
          <p:spPr>
            <a:xfrm>
              <a:off x="25160823" y="30758016"/>
              <a:ext cx="1818493" cy="1077218"/>
            </a:xfrm>
            <a:prstGeom prst="rect">
              <a:avLst/>
            </a:prstGeom>
          </p:spPr>
          <p:txBody>
            <a:bodyPr wrap="square">
              <a:spAutoFit/>
            </a:bodyPr>
            <a:lstStyle/>
            <a:p>
              <a:pPr algn="ctr">
                <a:spcBef>
                  <a:spcPts val="0"/>
                </a:spcBef>
                <a:spcAft>
                  <a:spcPts val="0"/>
                </a:spcAft>
              </a:pPr>
              <a:r>
                <a:rPr lang="en-US" sz="3200" b="1" dirty="0" smtClean="0">
                  <a:latin typeface="Calibri" panose="020F0502020204030204" pitchFamily="34" charset="0"/>
                </a:rPr>
                <a:t>Extended Abstract</a:t>
              </a:r>
              <a:endParaRPr lang="en-US" sz="3200" dirty="0" smtClean="0">
                <a:latin typeface="Calibri" panose="020F0502020204030204" pitchFamily="34" charset="0"/>
              </a:endParaRPr>
            </a:p>
          </p:txBody>
        </p:sp>
      </p:grpSp>
      <p:sp>
        <p:nvSpPr>
          <p:cNvPr id="203" name="Rectangle 202"/>
          <p:cNvSpPr/>
          <p:nvPr/>
        </p:nvSpPr>
        <p:spPr>
          <a:xfrm>
            <a:off x="15124348" y="27920933"/>
            <a:ext cx="3634763" cy="584775"/>
          </a:xfrm>
          <a:prstGeom prst="rect">
            <a:avLst/>
          </a:prstGeom>
        </p:spPr>
        <p:txBody>
          <a:bodyPr wrap="square">
            <a:spAutoFit/>
          </a:bodyPr>
          <a:lstStyle/>
          <a:p>
            <a:pPr algn="ctr">
              <a:spcBef>
                <a:spcPts val="0"/>
              </a:spcBef>
              <a:spcAft>
                <a:spcPts val="0"/>
              </a:spcAft>
            </a:pPr>
            <a:r>
              <a:rPr lang="en-US" sz="3200" b="1" dirty="0" smtClean="0">
                <a:solidFill>
                  <a:srgbClr val="00B050"/>
                </a:solidFill>
                <a:latin typeface="Calibri" panose="020F0502020204030204" pitchFamily="34" charset="0"/>
              </a:rPr>
              <a:t>Lack of Knowledge</a:t>
            </a:r>
            <a:endParaRPr lang="en-US" sz="3200" dirty="0" smtClean="0">
              <a:solidFill>
                <a:srgbClr val="00B050"/>
              </a:solidFill>
              <a:latin typeface="Calibri" panose="020F0502020204030204" pitchFamily="34" charset="0"/>
            </a:endParaRPr>
          </a:p>
        </p:txBody>
      </p:sp>
      <p:sp>
        <p:nvSpPr>
          <p:cNvPr id="204" name="Rectangle 203"/>
          <p:cNvSpPr/>
          <p:nvPr/>
        </p:nvSpPr>
        <p:spPr>
          <a:xfrm>
            <a:off x="20222745" y="27920933"/>
            <a:ext cx="3634763" cy="1077218"/>
          </a:xfrm>
          <a:prstGeom prst="rect">
            <a:avLst/>
          </a:prstGeom>
        </p:spPr>
        <p:txBody>
          <a:bodyPr wrap="square">
            <a:spAutoFit/>
          </a:bodyPr>
          <a:lstStyle/>
          <a:p>
            <a:pPr algn="ctr">
              <a:spcBef>
                <a:spcPts val="0"/>
              </a:spcBef>
              <a:spcAft>
                <a:spcPts val="0"/>
              </a:spcAft>
            </a:pPr>
            <a:r>
              <a:rPr lang="en-US" sz="3200" b="1" dirty="0" smtClean="0">
                <a:solidFill>
                  <a:srgbClr val="00B050"/>
                </a:solidFill>
                <a:latin typeface="Calibri" panose="020F0502020204030204" pitchFamily="34" charset="0"/>
              </a:rPr>
              <a:t>Increasing Quantity of Knowledge</a:t>
            </a:r>
            <a:endParaRPr lang="en-US" sz="3200" dirty="0" smtClean="0">
              <a:solidFill>
                <a:srgbClr val="00B050"/>
              </a:solidFill>
              <a:latin typeface="Calibri" panose="020F0502020204030204" pitchFamily="34" charset="0"/>
            </a:endParaRPr>
          </a:p>
        </p:txBody>
      </p:sp>
      <p:sp>
        <p:nvSpPr>
          <p:cNvPr id="214" name="Rectangle 213"/>
          <p:cNvSpPr/>
          <p:nvPr/>
        </p:nvSpPr>
        <p:spPr>
          <a:xfrm>
            <a:off x="25321142" y="27920933"/>
            <a:ext cx="3393606" cy="1077218"/>
          </a:xfrm>
          <a:prstGeom prst="rect">
            <a:avLst/>
          </a:prstGeom>
        </p:spPr>
        <p:txBody>
          <a:bodyPr wrap="square">
            <a:spAutoFit/>
          </a:bodyPr>
          <a:lstStyle/>
          <a:p>
            <a:pPr algn="ctr">
              <a:spcBef>
                <a:spcPts val="0"/>
              </a:spcBef>
              <a:spcAft>
                <a:spcPts val="0"/>
              </a:spcAft>
            </a:pPr>
            <a:r>
              <a:rPr lang="en-US" sz="3200" b="1" dirty="0" smtClean="0">
                <a:solidFill>
                  <a:srgbClr val="00B050"/>
                </a:solidFill>
                <a:latin typeface="Calibri" panose="020F0502020204030204" pitchFamily="34" charset="0"/>
              </a:rPr>
              <a:t>Increasing Depth of Knowledge</a:t>
            </a:r>
            <a:endParaRPr lang="en-US" sz="3200" dirty="0" smtClean="0">
              <a:solidFill>
                <a:srgbClr val="00B050"/>
              </a:solidFill>
              <a:latin typeface="Calibri" panose="020F0502020204030204" pitchFamily="34" charset="0"/>
            </a:endParaRPr>
          </a:p>
        </p:txBody>
      </p:sp>
      <p:sp>
        <p:nvSpPr>
          <p:cNvPr id="215" name="Rectangle 214"/>
          <p:cNvSpPr/>
          <p:nvPr/>
        </p:nvSpPr>
        <p:spPr>
          <a:xfrm>
            <a:off x="19432044" y="28048258"/>
            <a:ext cx="91440" cy="36576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16" name="Rectangle 215"/>
          <p:cNvSpPr/>
          <p:nvPr/>
        </p:nvSpPr>
        <p:spPr>
          <a:xfrm>
            <a:off x="24632145" y="28048258"/>
            <a:ext cx="91440" cy="36576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21" name="Rectangle 220"/>
          <p:cNvSpPr/>
          <p:nvPr/>
        </p:nvSpPr>
        <p:spPr>
          <a:xfrm>
            <a:off x="556203" y="10730661"/>
            <a:ext cx="182880" cy="137160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22" name="Rectangle 221"/>
          <p:cNvSpPr/>
          <p:nvPr/>
        </p:nvSpPr>
        <p:spPr>
          <a:xfrm>
            <a:off x="1189336" y="19457839"/>
            <a:ext cx="12556612" cy="1569660"/>
          </a:xfrm>
          <a:prstGeom prst="rect">
            <a:avLst/>
          </a:prstGeom>
        </p:spPr>
        <p:txBody>
          <a:bodyPr wrap="square">
            <a:spAutoFit/>
          </a:bodyPr>
          <a:lstStyle/>
          <a:p>
            <a:pPr>
              <a:spcBef>
                <a:spcPts val="0"/>
              </a:spcBef>
              <a:spcAft>
                <a:spcPts val="0"/>
              </a:spcAft>
            </a:pPr>
            <a:r>
              <a:rPr lang="en-US" sz="3200" b="1" dirty="0" smtClean="0">
                <a:solidFill>
                  <a:srgbClr val="FF0000"/>
                </a:solidFill>
                <a:latin typeface="Calibri" panose="020F0502020204030204" pitchFamily="34" charset="0"/>
              </a:rPr>
              <a:t>Key observation:</a:t>
            </a:r>
            <a:r>
              <a:rPr lang="en-US" sz="3200" dirty="0" smtClean="0">
                <a:latin typeface="Calibri" panose="020F0502020204030204" pitchFamily="34" charset="0"/>
              </a:rPr>
              <a:t> Not all learners are able to make use of program design principles effectively, even after interventions directed at addressing how to adapt techniques to more complex contexts</a:t>
            </a:r>
            <a:endParaRPr lang="en-US" sz="3200" dirty="0">
              <a:latin typeface="Calibri" panose="020F0502020204030204" pitchFamily="34" charset="0"/>
            </a:endParaRPr>
          </a:p>
        </p:txBody>
      </p:sp>
      <p:sp>
        <p:nvSpPr>
          <p:cNvPr id="223" name="Rectangle 222"/>
          <p:cNvSpPr/>
          <p:nvPr/>
        </p:nvSpPr>
        <p:spPr>
          <a:xfrm>
            <a:off x="739083" y="19556869"/>
            <a:ext cx="183232" cy="1371600"/>
          </a:xfrm>
          <a:prstGeom prst="rect">
            <a:avLst/>
          </a:prstGeom>
          <a:solidFill>
            <a:srgbClr val="E0911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24" name="Rectangle 223"/>
          <p:cNvSpPr/>
          <p:nvPr/>
        </p:nvSpPr>
        <p:spPr>
          <a:xfrm>
            <a:off x="743694" y="22717834"/>
            <a:ext cx="182880" cy="3383280"/>
          </a:xfrm>
          <a:prstGeom prst="rect">
            <a:avLst/>
          </a:prstGeom>
          <a:solidFill>
            <a:srgbClr val="F1543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Calibri" panose="020F0502020204030204" pitchFamily="34" charset="0"/>
            </a:endParaRPr>
          </a:p>
        </p:txBody>
      </p:sp>
      <p:sp>
        <p:nvSpPr>
          <p:cNvPr id="225" name="Rectangle 224"/>
          <p:cNvSpPr/>
          <p:nvPr/>
        </p:nvSpPr>
        <p:spPr>
          <a:xfrm>
            <a:off x="1189336" y="22639759"/>
            <a:ext cx="12638081" cy="3539430"/>
          </a:xfrm>
          <a:prstGeom prst="rect">
            <a:avLst/>
          </a:prstGeom>
        </p:spPr>
        <p:txBody>
          <a:bodyPr wrap="square">
            <a:spAutoFit/>
          </a:bodyPr>
          <a:lstStyle/>
          <a:p>
            <a:pPr>
              <a:spcBef>
                <a:spcPts val="0"/>
              </a:spcBef>
              <a:spcAft>
                <a:spcPts val="0"/>
              </a:spcAft>
            </a:pPr>
            <a:r>
              <a:rPr lang="en-US" sz="3200" b="1" dirty="0" smtClean="0">
                <a:solidFill>
                  <a:srgbClr val="00B050"/>
                </a:solidFill>
                <a:latin typeface="Calibri" panose="020F0502020204030204" pitchFamily="34" charset="0"/>
              </a:rPr>
              <a:t>Goals: </a:t>
            </a:r>
            <a:r>
              <a:rPr lang="en-US" sz="3200" dirty="0" smtClean="0">
                <a:latin typeface="Calibri" panose="020F0502020204030204" pitchFamily="34" charset="0"/>
              </a:rPr>
              <a:t>Explore </a:t>
            </a:r>
            <a:r>
              <a:rPr lang="en-US" sz="3200" dirty="0">
                <a:latin typeface="Calibri" panose="020F0502020204030204" pitchFamily="34" charset="0"/>
              </a:rPr>
              <a:t>how students plan programs and the factors that influence their decisions; develop </a:t>
            </a:r>
            <a:r>
              <a:rPr lang="en-US" sz="3200" b="1" dirty="0">
                <a:solidFill>
                  <a:srgbClr val="FF0000"/>
                </a:solidFill>
                <a:latin typeface="Calibri" panose="020F0502020204030204" pitchFamily="34" charset="0"/>
              </a:rPr>
              <a:t>qualitative narratives</a:t>
            </a:r>
            <a:r>
              <a:rPr lang="en-US" sz="3200" dirty="0">
                <a:latin typeface="Calibri" panose="020F0502020204030204" pitchFamily="34" charset="0"/>
              </a:rPr>
              <a:t> about how students progress in programming and planning</a:t>
            </a:r>
            <a:endParaRPr lang="en-US" sz="3200" dirty="0" smtClean="0">
              <a:latin typeface="Calibri" panose="020F0502020204030204" pitchFamily="34" charset="0"/>
            </a:endParaRPr>
          </a:p>
          <a:p>
            <a:pPr>
              <a:spcBef>
                <a:spcPts val="0"/>
              </a:spcBef>
              <a:spcAft>
                <a:spcPts val="0"/>
              </a:spcAft>
            </a:pPr>
            <a:endParaRPr lang="en-US" sz="3200" dirty="0" smtClean="0">
              <a:latin typeface="Calibri" panose="020F0502020204030204" pitchFamily="34" charset="0"/>
            </a:endParaRPr>
          </a:p>
          <a:p>
            <a:pPr>
              <a:spcBef>
                <a:spcPts val="0"/>
              </a:spcBef>
              <a:spcAft>
                <a:spcPts val="0"/>
              </a:spcAft>
            </a:pPr>
            <a:r>
              <a:rPr lang="en-US" sz="3200" b="1" dirty="0" smtClean="0">
                <a:solidFill>
                  <a:srgbClr val="00B050"/>
                </a:solidFill>
                <a:latin typeface="Calibri" panose="020F0502020204030204" pitchFamily="34" charset="0"/>
              </a:rPr>
              <a:t>Method: </a:t>
            </a:r>
            <a:r>
              <a:rPr lang="en-US" sz="3200" dirty="0" smtClean="0">
                <a:latin typeface="Calibri" panose="020F0502020204030204" pitchFamily="34" charset="0"/>
              </a:rPr>
              <a:t>Conduct </a:t>
            </a:r>
            <a:r>
              <a:rPr lang="en-US" sz="3200" dirty="0">
                <a:latin typeface="Calibri" panose="020F0502020204030204" pitchFamily="34" charset="0"/>
              </a:rPr>
              <a:t>a series of </a:t>
            </a:r>
            <a:r>
              <a:rPr lang="en-US" sz="3200" b="1" dirty="0">
                <a:solidFill>
                  <a:srgbClr val="FF0000"/>
                </a:solidFill>
                <a:latin typeface="Calibri" panose="020F0502020204030204" pitchFamily="34" charset="0"/>
              </a:rPr>
              <a:t>interviews</a:t>
            </a:r>
            <a:r>
              <a:rPr lang="en-US" sz="3200" dirty="0">
                <a:latin typeface="Calibri" panose="020F0502020204030204" pitchFamily="34" charset="0"/>
              </a:rPr>
              <a:t> and </a:t>
            </a:r>
            <a:r>
              <a:rPr lang="en-US" sz="3200" b="1" dirty="0" smtClean="0">
                <a:solidFill>
                  <a:srgbClr val="FF0000"/>
                </a:solidFill>
                <a:latin typeface="Calibri" panose="020F0502020204030204" pitchFamily="34" charset="0"/>
              </a:rPr>
              <a:t>think-aloud </a:t>
            </a:r>
            <a:r>
              <a:rPr lang="en-US" sz="3200" b="1" dirty="0">
                <a:solidFill>
                  <a:srgbClr val="FF0000"/>
                </a:solidFill>
                <a:latin typeface="Calibri" panose="020F0502020204030204" pitchFamily="34" charset="0"/>
              </a:rPr>
              <a:t>sessions</a:t>
            </a:r>
            <a:r>
              <a:rPr lang="en-US" sz="3200" dirty="0">
                <a:latin typeface="Calibri" panose="020F0502020204030204" pitchFamily="34" charset="0"/>
              </a:rPr>
              <a:t> with students through their first two CS courses and </a:t>
            </a:r>
            <a:r>
              <a:rPr lang="en-US" sz="3200" dirty="0" smtClean="0">
                <a:latin typeface="Calibri" panose="020F0502020204030204" pitchFamily="34" charset="0"/>
              </a:rPr>
              <a:t>follow </a:t>
            </a:r>
            <a:r>
              <a:rPr lang="en-US" sz="3200" dirty="0">
                <a:latin typeface="Calibri" panose="020F0502020204030204" pitchFamily="34" charset="0"/>
              </a:rPr>
              <a:t>their progress throughout these courses</a:t>
            </a:r>
            <a:endParaRPr lang="en-US" sz="3200" dirty="0" smtClean="0">
              <a:latin typeface="Calibri" panose="020F0502020204030204" pitchFamily="34" charset="0"/>
            </a:endParaRPr>
          </a:p>
        </p:txBody>
      </p:sp>
      <p:sp>
        <p:nvSpPr>
          <p:cNvPr id="226" name="Rectangle 225"/>
          <p:cNvSpPr/>
          <p:nvPr/>
        </p:nvSpPr>
        <p:spPr>
          <a:xfrm>
            <a:off x="668111" y="27245350"/>
            <a:ext cx="13406047" cy="4524315"/>
          </a:xfrm>
          <a:prstGeom prst="rect">
            <a:avLst/>
          </a:prstGeom>
        </p:spPr>
        <p:txBody>
          <a:bodyPr wrap="square">
            <a:spAutoFit/>
          </a:bodyPr>
          <a:lstStyle/>
          <a:p>
            <a:pPr marL="457200" indent="-457200">
              <a:spcBef>
                <a:spcPts val="0"/>
              </a:spcBef>
              <a:spcAft>
                <a:spcPts val="0"/>
              </a:spcAft>
              <a:buClr>
                <a:srgbClr val="00B050"/>
              </a:buClr>
              <a:buFont typeface="Wingdings" panose="05000000000000000000" pitchFamily="2" charset="2"/>
              <a:buChar char="§"/>
            </a:pPr>
            <a:r>
              <a:rPr lang="en-US" sz="3200" b="1" dirty="0" smtClean="0">
                <a:solidFill>
                  <a:srgbClr val="FF0000"/>
                </a:solidFill>
                <a:latin typeface="Calibri" panose="020F0502020204030204" pitchFamily="34" charset="0"/>
              </a:rPr>
              <a:t>Development of knowledge: </a:t>
            </a:r>
            <a:r>
              <a:rPr lang="en-US" sz="3200" dirty="0" smtClean="0">
                <a:latin typeface="Calibri" panose="020F0502020204030204" pitchFamily="34" charset="0"/>
              </a:rPr>
              <a:t>What factors and design principles do students draw on and use in their narratives of their programming processes?</a:t>
            </a:r>
          </a:p>
          <a:p>
            <a:pPr>
              <a:spcBef>
                <a:spcPts val="0"/>
              </a:spcBef>
              <a:spcAft>
                <a:spcPts val="0"/>
              </a:spcAft>
              <a:buClr>
                <a:srgbClr val="00B050"/>
              </a:buClr>
            </a:pPr>
            <a:endParaRPr lang="en-US" sz="3200" dirty="0" smtClean="0">
              <a:latin typeface="Calibri" panose="020F0502020204030204" pitchFamily="34" charset="0"/>
            </a:endParaRPr>
          </a:p>
          <a:p>
            <a:pPr marL="457200" indent="-457200">
              <a:spcBef>
                <a:spcPts val="0"/>
              </a:spcBef>
              <a:spcAft>
                <a:spcPts val="0"/>
              </a:spcAft>
              <a:buClr>
                <a:srgbClr val="00B050"/>
              </a:buClr>
              <a:buFont typeface="Wingdings" panose="05000000000000000000" pitchFamily="2" charset="2"/>
              <a:buChar char="§"/>
            </a:pPr>
            <a:r>
              <a:rPr lang="en-US" sz="3200" b="1" dirty="0" smtClean="0">
                <a:solidFill>
                  <a:srgbClr val="FF0000"/>
                </a:solidFill>
                <a:latin typeface="Calibri" panose="020F0502020204030204" pitchFamily="34" charset="0"/>
              </a:rPr>
              <a:t>Development of process: </a:t>
            </a:r>
            <a:r>
              <a:rPr lang="en-US" sz="3200" dirty="0" smtClean="0">
                <a:latin typeface="Calibri" panose="020F0502020204030204" pitchFamily="34" charset="0"/>
              </a:rPr>
              <a:t>In what ways do students’ design choices evolve as they progress through their courses?</a:t>
            </a:r>
          </a:p>
          <a:p>
            <a:pPr>
              <a:spcBef>
                <a:spcPts val="0"/>
              </a:spcBef>
              <a:spcAft>
                <a:spcPts val="0"/>
              </a:spcAft>
              <a:buClr>
                <a:srgbClr val="00B050"/>
              </a:buClr>
            </a:pPr>
            <a:endParaRPr lang="en-US" sz="3200" dirty="0" smtClean="0">
              <a:latin typeface="Calibri" panose="020F0502020204030204" pitchFamily="34" charset="0"/>
            </a:endParaRPr>
          </a:p>
          <a:p>
            <a:pPr marL="457200" indent="-457200">
              <a:spcBef>
                <a:spcPts val="0"/>
              </a:spcBef>
              <a:spcAft>
                <a:spcPts val="0"/>
              </a:spcAft>
              <a:buClr>
                <a:srgbClr val="00B050"/>
              </a:buClr>
              <a:buFont typeface="Wingdings" panose="05000000000000000000" pitchFamily="2" charset="2"/>
              <a:buChar char="§"/>
            </a:pPr>
            <a:r>
              <a:rPr lang="en-US" sz="3200" b="1" dirty="0" smtClean="0">
                <a:solidFill>
                  <a:srgbClr val="FF0000"/>
                </a:solidFill>
                <a:latin typeface="Calibri" panose="020F0502020204030204" pitchFamily="34" charset="0"/>
              </a:rPr>
              <a:t>Management of learning: </a:t>
            </a:r>
            <a:r>
              <a:rPr lang="en-US" sz="3200" dirty="0" smtClean="0">
                <a:latin typeface="Calibri" panose="020F0502020204030204" pitchFamily="34" charset="0"/>
              </a:rPr>
              <a:t>What metacognitive processes or strategies do students articulate in their narratives and in what ways do these interact with their programming processes?</a:t>
            </a:r>
          </a:p>
        </p:txBody>
      </p:sp>
      <p:sp>
        <p:nvSpPr>
          <p:cNvPr id="232" name="Rectangle 231"/>
          <p:cNvSpPr/>
          <p:nvPr/>
        </p:nvSpPr>
        <p:spPr>
          <a:xfrm>
            <a:off x="699360" y="26533714"/>
            <a:ext cx="4891598" cy="584775"/>
          </a:xfrm>
          <a:prstGeom prst="rect">
            <a:avLst/>
          </a:prstGeom>
        </p:spPr>
        <p:txBody>
          <a:bodyPr wrap="square">
            <a:spAutoFit/>
          </a:bodyPr>
          <a:lstStyle/>
          <a:p>
            <a:pPr>
              <a:spcBef>
                <a:spcPts val="0"/>
              </a:spcBef>
              <a:spcAft>
                <a:spcPts val="0"/>
              </a:spcAft>
            </a:pPr>
            <a:r>
              <a:rPr lang="en-US" sz="3200" b="1" dirty="0" smtClean="0">
                <a:solidFill>
                  <a:srgbClr val="00B050"/>
                </a:solidFill>
                <a:latin typeface="Calibri" panose="020F0502020204030204" pitchFamily="34" charset="0"/>
              </a:rPr>
              <a:t>Research questions:</a:t>
            </a:r>
            <a:endParaRPr lang="en-US" sz="3200" dirty="0" smtClean="0">
              <a:solidFill>
                <a:srgbClr val="00B050"/>
              </a:solidFill>
              <a:latin typeface="Calibri" panose="020F0502020204030204" pitchFamily="34" charset="0"/>
            </a:endParaRPr>
          </a:p>
        </p:txBody>
      </p:sp>
    </p:spTree>
    <p:extLst>
      <p:ext uri="{BB962C8B-B14F-4D97-AF65-F5344CB8AC3E}">
        <p14:creationId xmlns:p14="http://schemas.microsoft.com/office/powerpoint/2010/main" val="2702103839"/>
      </p:ext>
    </p:extLst>
  </p:cSld>
  <p:clrMapOvr>
    <a:masterClrMapping/>
  </p:clrMapOvr>
  <p:timing>
    <p:tnLst>
      <p:par>
        <p:cTn id="1" dur="indefinite" restart="never" nodeType="tmRoot"/>
      </p:par>
    </p:tnLst>
  </p:timing>
</p:sld>
</file>

<file path=ppt/theme/theme1.xml><?xml version="1.0" encoding="utf-8"?>
<a:theme xmlns:a="http://schemas.openxmlformats.org/drawingml/2006/main" name="wpi_pp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mbria">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3731</TotalTime>
  <Words>1009</Words>
  <Application>Microsoft Office PowerPoint</Application>
  <PresentationFormat>Custom</PresentationFormat>
  <Paragraphs>138</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Cambria</vt:lpstr>
      <vt:lpstr>Calibri</vt:lpstr>
      <vt:lpstr>Arial</vt:lpstr>
      <vt:lpstr>ＭＳ Ｐゴシック</vt:lpstr>
      <vt:lpstr>Wingdings</vt:lpstr>
      <vt:lpstr>wpi_ppt</vt:lpstr>
      <vt:lpstr>PowerPoint Presentation</vt:lpstr>
    </vt:vector>
  </TitlesOfParts>
  <Company>Worcester Polytechnic Institute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dc:title>
  <dc:creator>WPI;ATC</dc:creator>
  <cp:lastModifiedBy>john</cp:lastModifiedBy>
  <cp:revision>437</cp:revision>
  <dcterms:created xsi:type="dcterms:W3CDTF">2009-11-05T19:41:53Z</dcterms:created>
  <dcterms:modified xsi:type="dcterms:W3CDTF">2017-02-01T17:30:26Z</dcterms:modified>
</cp:coreProperties>
</file>

<file path=docProps/thumbnail.jpeg>
</file>